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8"/>
    <p:sldMasterId id="2147484333" r:id="rId9"/>
  </p:sldMasterIdLst>
  <p:notesMasterIdLst>
    <p:notesMasterId r:id="rId47"/>
  </p:notesMasterIdLst>
  <p:handoutMasterIdLst>
    <p:handoutMasterId r:id="rId48"/>
  </p:handoutMasterIdLst>
  <p:sldIdLst>
    <p:sldId id="256" r:id="rId10"/>
    <p:sldId id="260" r:id="rId11"/>
    <p:sldId id="299" r:id="rId12"/>
    <p:sldId id="268" r:id="rId13"/>
    <p:sldId id="272" r:id="rId14"/>
    <p:sldId id="298" r:id="rId15"/>
    <p:sldId id="280" r:id="rId16"/>
    <p:sldId id="291" r:id="rId17"/>
    <p:sldId id="292" r:id="rId18"/>
    <p:sldId id="293" r:id="rId19"/>
    <p:sldId id="290" r:id="rId20"/>
    <p:sldId id="275" r:id="rId21"/>
    <p:sldId id="283" r:id="rId22"/>
    <p:sldId id="284" r:id="rId23"/>
    <p:sldId id="285" r:id="rId24"/>
    <p:sldId id="286" r:id="rId25"/>
    <p:sldId id="289" r:id="rId26"/>
    <p:sldId id="287" r:id="rId27"/>
    <p:sldId id="288" r:id="rId28"/>
    <p:sldId id="294" r:id="rId29"/>
    <p:sldId id="282" r:id="rId30"/>
    <p:sldId id="278" r:id="rId31"/>
    <p:sldId id="276" r:id="rId32"/>
    <p:sldId id="295" r:id="rId33"/>
    <p:sldId id="304" r:id="rId34"/>
    <p:sldId id="305" r:id="rId35"/>
    <p:sldId id="277" r:id="rId36"/>
    <p:sldId id="300" r:id="rId37"/>
    <p:sldId id="281" r:id="rId38"/>
    <p:sldId id="306" r:id="rId39"/>
    <p:sldId id="307" r:id="rId40"/>
    <p:sldId id="302" r:id="rId41"/>
    <p:sldId id="279" r:id="rId42"/>
    <p:sldId id="301" r:id="rId43"/>
    <p:sldId id="303" r:id="rId44"/>
    <p:sldId id="274" r:id="rId45"/>
    <p:sldId id="267" r:id="rId46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112" d="100"/>
          <a:sy n="112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120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1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3F7E5-28B3-429A-A261-81DD4750EA7C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6E0DA9-42A1-4FA5-8ADF-6040D45481D4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smtClean="0"/>
            <a:t>.NET Core</a:t>
          </a:r>
          <a:endParaRPr lang="en-US" dirty="0"/>
        </a:p>
      </dgm:t>
    </dgm:pt>
    <dgm:pt modelId="{2694D42E-9647-42D8-BD89-B9A2AFE0AFB1}" type="parTrans" cxnId="{7400DC86-3E0B-4688-A184-B0A8E772C5EE}">
      <dgm:prSet/>
      <dgm:spPr/>
      <dgm:t>
        <a:bodyPr/>
        <a:lstStyle/>
        <a:p>
          <a:endParaRPr lang="en-US"/>
        </a:p>
      </dgm:t>
    </dgm:pt>
    <dgm:pt modelId="{207A3665-CE73-47AF-BAEF-13BE03067C5D}" type="sibTrans" cxnId="{7400DC86-3E0B-4688-A184-B0A8E772C5EE}">
      <dgm:prSet/>
      <dgm:spPr/>
      <dgm:t>
        <a:bodyPr/>
        <a:lstStyle/>
        <a:p>
          <a:endParaRPr lang="en-US"/>
        </a:p>
      </dgm:t>
    </dgm:pt>
    <dgm:pt modelId="{9C48173B-96C5-4BB7-AC7B-20965E105876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CoreFx</a:t>
          </a:r>
          <a:endParaRPr lang="en-US" dirty="0"/>
        </a:p>
      </dgm:t>
    </dgm:pt>
    <dgm:pt modelId="{ADA6FA7A-357C-4278-B832-0288844DCDD1}" type="parTrans" cxnId="{2C2C75B6-1604-4845-975E-D7B32236CCD2}">
      <dgm:prSet/>
      <dgm:spPr/>
      <dgm:t>
        <a:bodyPr/>
        <a:lstStyle/>
        <a:p>
          <a:endParaRPr lang="en-US"/>
        </a:p>
      </dgm:t>
    </dgm:pt>
    <dgm:pt modelId="{B6B9EF26-9BC7-4C0E-A285-D8CAA21E14EE}" type="sibTrans" cxnId="{2C2C75B6-1604-4845-975E-D7B32236CCD2}">
      <dgm:prSet/>
      <dgm:spPr/>
      <dgm:t>
        <a:bodyPr/>
        <a:lstStyle/>
        <a:p>
          <a:endParaRPr lang="en-US"/>
        </a:p>
      </dgm:t>
    </dgm:pt>
    <dgm:pt modelId="{9829C5DD-7731-4E73-A5E1-8D58A6AE5EFA}">
      <dgm:prSet phldrT="[Text]"/>
      <dgm:spPr>
        <a:solidFill>
          <a:srgbClr val="67217A"/>
        </a:solidFill>
      </dgm:spPr>
      <dgm:t>
        <a:bodyPr/>
        <a:lstStyle/>
        <a:p>
          <a:r>
            <a:rPr lang="es-ES" dirty="0" smtClean="0"/>
            <a:t>CLI</a:t>
          </a:r>
          <a:endParaRPr lang="en-US" dirty="0"/>
        </a:p>
      </dgm:t>
    </dgm:pt>
    <dgm:pt modelId="{9C43851B-882F-4D87-8E31-1733FA325BCE}" type="parTrans" cxnId="{28F8D307-5563-4561-83E8-120BB4C1E1B8}">
      <dgm:prSet/>
      <dgm:spPr/>
      <dgm:t>
        <a:bodyPr/>
        <a:lstStyle/>
        <a:p>
          <a:endParaRPr lang="en-US"/>
        </a:p>
      </dgm:t>
    </dgm:pt>
    <dgm:pt modelId="{32667D54-2D28-4589-BA53-31DE2C9CE579}" type="sibTrans" cxnId="{28F8D307-5563-4561-83E8-120BB4C1E1B8}">
      <dgm:prSet/>
      <dgm:spPr/>
      <dgm:t>
        <a:bodyPr/>
        <a:lstStyle/>
        <a:p>
          <a:endParaRPr lang="en-US"/>
        </a:p>
      </dgm:t>
    </dgm:pt>
    <dgm:pt modelId="{73BCD911-B427-4008-B457-AC570D0D4CE5}">
      <dgm:prSet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CoreCLR</a:t>
          </a:r>
          <a:endParaRPr lang="en-US" dirty="0"/>
        </a:p>
      </dgm:t>
    </dgm:pt>
    <dgm:pt modelId="{8C3E1BB6-28E3-4711-B7CD-DC695DD91B95}" type="parTrans" cxnId="{01C236D1-7007-4606-A99E-F471C895162A}">
      <dgm:prSet/>
      <dgm:spPr/>
      <dgm:t>
        <a:bodyPr/>
        <a:lstStyle/>
        <a:p>
          <a:endParaRPr lang="en-US"/>
        </a:p>
      </dgm:t>
    </dgm:pt>
    <dgm:pt modelId="{85313E90-ED5D-412B-A8A8-9D5BC610738D}" type="sibTrans" cxnId="{01C236D1-7007-4606-A99E-F471C895162A}">
      <dgm:prSet/>
      <dgm:spPr/>
      <dgm:t>
        <a:bodyPr/>
        <a:lstStyle/>
        <a:p>
          <a:endParaRPr lang="en-US"/>
        </a:p>
      </dgm:t>
    </dgm:pt>
    <dgm:pt modelId="{B524F274-79D1-44C4-9877-4000002AFEA3}">
      <dgm:prSet/>
      <dgm:spPr>
        <a:solidFill>
          <a:srgbClr val="67217A"/>
        </a:solidFill>
      </dgm:spPr>
      <dgm:t>
        <a:bodyPr/>
        <a:lstStyle/>
        <a:p>
          <a:r>
            <a:rPr lang="es-ES" dirty="0" err="1" smtClean="0"/>
            <a:t>CoreRT</a:t>
          </a:r>
          <a:endParaRPr lang="en-US" dirty="0"/>
        </a:p>
      </dgm:t>
    </dgm:pt>
    <dgm:pt modelId="{2F3C01BD-2529-4BD5-9A28-020D28E3E772}" type="parTrans" cxnId="{C69E4CF7-BD7D-46A0-AEE6-4EC0C8253C40}">
      <dgm:prSet/>
      <dgm:spPr/>
      <dgm:t>
        <a:bodyPr/>
        <a:lstStyle/>
        <a:p>
          <a:endParaRPr lang="en-US"/>
        </a:p>
      </dgm:t>
    </dgm:pt>
    <dgm:pt modelId="{3FF0D752-0C73-4CEE-860E-12339BA84F45}" type="sibTrans" cxnId="{C69E4CF7-BD7D-46A0-AEE6-4EC0C8253C40}">
      <dgm:prSet/>
      <dgm:spPr/>
      <dgm:t>
        <a:bodyPr/>
        <a:lstStyle/>
        <a:p>
          <a:endParaRPr lang="en-US"/>
        </a:p>
      </dgm:t>
    </dgm:pt>
    <dgm:pt modelId="{8412C3EB-C44D-407B-B73C-6FA106986269}" type="pres">
      <dgm:prSet presAssocID="{83E3F7E5-28B3-429A-A261-81DD4750EA7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9E8826-950D-4597-BF95-69354A7C82E1}" type="pres">
      <dgm:prSet presAssocID="{FE6E0DA9-42A1-4FA5-8ADF-6040D45481D4}" presName="vertOne" presStyleCnt="0"/>
      <dgm:spPr/>
    </dgm:pt>
    <dgm:pt modelId="{90E3436D-66FF-40D2-942A-7A5E156F095A}" type="pres">
      <dgm:prSet presAssocID="{FE6E0DA9-42A1-4FA5-8ADF-6040D45481D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2254ED-A621-44CA-96F3-6633C6F74CF1}" type="pres">
      <dgm:prSet presAssocID="{FE6E0DA9-42A1-4FA5-8ADF-6040D45481D4}" presName="parTransOne" presStyleCnt="0"/>
      <dgm:spPr/>
    </dgm:pt>
    <dgm:pt modelId="{78C9AFBF-B3F9-4442-88C3-1D11A07B7EB3}" type="pres">
      <dgm:prSet presAssocID="{FE6E0DA9-42A1-4FA5-8ADF-6040D45481D4}" presName="horzOne" presStyleCnt="0"/>
      <dgm:spPr/>
    </dgm:pt>
    <dgm:pt modelId="{85CBEA85-254B-4210-AF2A-9676C4B910A9}" type="pres">
      <dgm:prSet presAssocID="{9C48173B-96C5-4BB7-AC7B-20965E105876}" presName="vertTwo" presStyleCnt="0"/>
      <dgm:spPr/>
    </dgm:pt>
    <dgm:pt modelId="{107FFC1B-E2B4-4332-9224-09CA10A8EA93}" type="pres">
      <dgm:prSet presAssocID="{9C48173B-96C5-4BB7-AC7B-20965E105876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A80B5B-DBB2-4272-89BA-509ACD0DC40E}" type="pres">
      <dgm:prSet presAssocID="{9C48173B-96C5-4BB7-AC7B-20965E105876}" presName="horzTwo" presStyleCnt="0"/>
      <dgm:spPr/>
    </dgm:pt>
    <dgm:pt modelId="{47CF2D9F-734D-4EAF-B0CA-A02DDD74A554}" type="pres">
      <dgm:prSet presAssocID="{B6B9EF26-9BC7-4C0E-A285-D8CAA21E14EE}" presName="sibSpaceTwo" presStyleCnt="0"/>
      <dgm:spPr/>
    </dgm:pt>
    <dgm:pt modelId="{95580B46-4811-47AF-921E-959457C0E76A}" type="pres">
      <dgm:prSet presAssocID="{73BCD911-B427-4008-B457-AC570D0D4CE5}" presName="vertTwo" presStyleCnt="0"/>
      <dgm:spPr/>
    </dgm:pt>
    <dgm:pt modelId="{9D3EEEA2-6536-4E0E-A4FF-860B2A796B41}" type="pres">
      <dgm:prSet presAssocID="{73BCD911-B427-4008-B457-AC570D0D4CE5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1512D1-FA8B-4042-A0C6-17497D63A225}" type="pres">
      <dgm:prSet presAssocID="{73BCD911-B427-4008-B457-AC570D0D4CE5}" presName="horzTwo" presStyleCnt="0"/>
      <dgm:spPr/>
    </dgm:pt>
    <dgm:pt modelId="{1D98B123-3926-4B09-82C6-1E2CEE3DAA51}" type="pres">
      <dgm:prSet presAssocID="{85313E90-ED5D-412B-A8A8-9D5BC610738D}" presName="sibSpaceTwo" presStyleCnt="0"/>
      <dgm:spPr/>
    </dgm:pt>
    <dgm:pt modelId="{874832BB-6020-4C6A-B175-F1D8A4FA8D71}" type="pres">
      <dgm:prSet presAssocID="{B524F274-79D1-44C4-9877-4000002AFEA3}" presName="vertTwo" presStyleCnt="0"/>
      <dgm:spPr/>
    </dgm:pt>
    <dgm:pt modelId="{A1F1274C-1D73-4CAB-A56C-24B8FC4C4530}" type="pres">
      <dgm:prSet presAssocID="{B524F274-79D1-44C4-9877-4000002AFEA3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492999-A0CB-4300-8FAD-04FFA9B97787}" type="pres">
      <dgm:prSet presAssocID="{B524F274-79D1-44C4-9877-4000002AFEA3}" presName="horzTwo" presStyleCnt="0"/>
      <dgm:spPr/>
    </dgm:pt>
    <dgm:pt modelId="{BE2EE9DC-A370-4B91-A3C4-D25D26D978AC}" type="pres">
      <dgm:prSet presAssocID="{3FF0D752-0C73-4CEE-860E-12339BA84F45}" presName="sibSpaceTwo" presStyleCnt="0"/>
      <dgm:spPr/>
    </dgm:pt>
    <dgm:pt modelId="{7E61644E-80E0-4CD2-BB6D-E7D84E838270}" type="pres">
      <dgm:prSet presAssocID="{9829C5DD-7731-4E73-A5E1-8D58A6AE5EFA}" presName="vertTwo" presStyleCnt="0"/>
      <dgm:spPr/>
    </dgm:pt>
    <dgm:pt modelId="{CCD8E6BF-7A98-4D7D-954E-29A3A7595A3C}" type="pres">
      <dgm:prSet presAssocID="{9829C5DD-7731-4E73-A5E1-8D58A6AE5EFA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954B77-91F2-4891-99F0-C1B68B42B97F}" type="pres">
      <dgm:prSet presAssocID="{9829C5DD-7731-4E73-A5E1-8D58A6AE5EFA}" presName="horzTwo" presStyleCnt="0"/>
      <dgm:spPr/>
    </dgm:pt>
  </dgm:ptLst>
  <dgm:cxnLst>
    <dgm:cxn modelId="{C69E4CF7-BD7D-46A0-AEE6-4EC0C8253C40}" srcId="{FE6E0DA9-42A1-4FA5-8ADF-6040D45481D4}" destId="{B524F274-79D1-44C4-9877-4000002AFEA3}" srcOrd="2" destOrd="0" parTransId="{2F3C01BD-2529-4BD5-9A28-020D28E3E772}" sibTransId="{3FF0D752-0C73-4CEE-860E-12339BA84F45}"/>
    <dgm:cxn modelId="{01C236D1-7007-4606-A99E-F471C895162A}" srcId="{FE6E0DA9-42A1-4FA5-8ADF-6040D45481D4}" destId="{73BCD911-B427-4008-B457-AC570D0D4CE5}" srcOrd="1" destOrd="0" parTransId="{8C3E1BB6-28E3-4711-B7CD-DC695DD91B95}" sibTransId="{85313E90-ED5D-412B-A8A8-9D5BC610738D}"/>
    <dgm:cxn modelId="{7400DC86-3E0B-4688-A184-B0A8E772C5EE}" srcId="{83E3F7E5-28B3-429A-A261-81DD4750EA7C}" destId="{FE6E0DA9-42A1-4FA5-8ADF-6040D45481D4}" srcOrd="0" destOrd="0" parTransId="{2694D42E-9647-42D8-BD89-B9A2AFE0AFB1}" sibTransId="{207A3665-CE73-47AF-BAEF-13BE03067C5D}"/>
    <dgm:cxn modelId="{605D6A9B-53D5-412E-BFF3-6787C49FC658}" type="presOf" srcId="{FE6E0DA9-42A1-4FA5-8ADF-6040D45481D4}" destId="{90E3436D-66FF-40D2-942A-7A5E156F095A}" srcOrd="0" destOrd="0" presId="urn:microsoft.com/office/officeart/2005/8/layout/hierarchy4"/>
    <dgm:cxn modelId="{58D95BD3-5529-4B24-A262-2F127792E4AD}" type="presOf" srcId="{9C48173B-96C5-4BB7-AC7B-20965E105876}" destId="{107FFC1B-E2B4-4332-9224-09CA10A8EA93}" srcOrd="0" destOrd="0" presId="urn:microsoft.com/office/officeart/2005/8/layout/hierarchy4"/>
    <dgm:cxn modelId="{F231CEC6-7157-4872-B9D0-4DB6C4B8D238}" type="presOf" srcId="{73BCD911-B427-4008-B457-AC570D0D4CE5}" destId="{9D3EEEA2-6536-4E0E-A4FF-860B2A796B41}" srcOrd="0" destOrd="0" presId="urn:microsoft.com/office/officeart/2005/8/layout/hierarchy4"/>
    <dgm:cxn modelId="{053192A4-2D49-484A-8807-3522E68ED238}" type="presOf" srcId="{B524F274-79D1-44C4-9877-4000002AFEA3}" destId="{A1F1274C-1D73-4CAB-A56C-24B8FC4C4530}" srcOrd="0" destOrd="0" presId="urn:microsoft.com/office/officeart/2005/8/layout/hierarchy4"/>
    <dgm:cxn modelId="{2C2C75B6-1604-4845-975E-D7B32236CCD2}" srcId="{FE6E0DA9-42A1-4FA5-8ADF-6040D45481D4}" destId="{9C48173B-96C5-4BB7-AC7B-20965E105876}" srcOrd="0" destOrd="0" parTransId="{ADA6FA7A-357C-4278-B832-0288844DCDD1}" sibTransId="{B6B9EF26-9BC7-4C0E-A285-D8CAA21E14EE}"/>
    <dgm:cxn modelId="{CF6C374F-B135-450B-9924-69063B3B3FD0}" type="presOf" srcId="{9829C5DD-7731-4E73-A5E1-8D58A6AE5EFA}" destId="{CCD8E6BF-7A98-4D7D-954E-29A3A7595A3C}" srcOrd="0" destOrd="0" presId="urn:microsoft.com/office/officeart/2005/8/layout/hierarchy4"/>
    <dgm:cxn modelId="{28F8D307-5563-4561-83E8-120BB4C1E1B8}" srcId="{FE6E0DA9-42A1-4FA5-8ADF-6040D45481D4}" destId="{9829C5DD-7731-4E73-A5E1-8D58A6AE5EFA}" srcOrd="3" destOrd="0" parTransId="{9C43851B-882F-4D87-8E31-1733FA325BCE}" sibTransId="{32667D54-2D28-4589-BA53-31DE2C9CE579}"/>
    <dgm:cxn modelId="{3135C004-C4E6-4963-937D-B544711CDEE1}" type="presOf" srcId="{83E3F7E5-28B3-429A-A261-81DD4750EA7C}" destId="{8412C3EB-C44D-407B-B73C-6FA106986269}" srcOrd="0" destOrd="0" presId="urn:microsoft.com/office/officeart/2005/8/layout/hierarchy4"/>
    <dgm:cxn modelId="{9316A831-1F99-4A82-9C44-C8186467444B}" type="presParOf" srcId="{8412C3EB-C44D-407B-B73C-6FA106986269}" destId="{4D9E8826-950D-4597-BF95-69354A7C82E1}" srcOrd="0" destOrd="0" presId="urn:microsoft.com/office/officeart/2005/8/layout/hierarchy4"/>
    <dgm:cxn modelId="{63390E25-5F61-4A61-B695-28F1F261AEA5}" type="presParOf" srcId="{4D9E8826-950D-4597-BF95-69354A7C82E1}" destId="{90E3436D-66FF-40D2-942A-7A5E156F095A}" srcOrd="0" destOrd="0" presId="urn:microsoft.com/office/officeart/2005/8/layout/hierarchy4"/>
    <dgm:cxn modelId="{E238253D-0D28-43A1-A94D-0A96A3864AC6}" type="presParOf" srcId="{4D9E8826-950D-4597-BF95-69354A7C82E1}" destId="{A12254ED-A621-44CA-96F3-6633C6F74CF1}" srcOrd="1" destOrd="0" presId="urn:microsoft.com/office/officeart/2005/8/layout/hierarchy4"/>
    <dgm:cxn modelId="{67785BB6-852F-44FB-B7A2-AE3E4D009EE9}" type="presParOf" srcId="{4D9E8826-950D-4597-BF95-69354A7C82E1}" destId="{78C9AFBF-B3F9-4442-88C3-1D11A07B7EB3}" srcOrd="2" destOrd="0" presId="urn:microsoft.com/office/officeart/2005/8/layout/hierarchy4"/>
    <dgm:cxn modelId="{7E6339E2-25D9-4F92-BC14-9933F527F863}" type="presParOf" srcId="{78C9AFBF-B3F9-4442-88C3-1D11A07B7EB3}" destId="{85CBEA85-254B-4210-AF2A-9676C4B910A9}" srcOrd="0" destOrd="0" presId="urn:microsoft.com/office/officeart/2005/8/layout/hierarchy4"/>
    <dgm:cxn modelId="{B4E7858F-9848-4A95-9C30-4CB593EC0B96}" type="presParOf" srcId="{85CBEA85-254B-4210-AF2A-9676C4B910A9}" destId="{107FFC1B-E2B4-4332-9224-09CA10A8EA93}" srcOrd="0" destOrd="0" presId="urn:microsoft.com/office/officeart/2005/8/layout/hierarchy4"/>
    <dgm:cxn modelId="{75320D67-A4F7-44F9-B9D2-BBFFAC048773}" type="presParOf" srcId="{85CBEA85-254B-4210-AF2A-9676C4B910A9}" destId="{DBA80B5B-DBB2-4272-89BA-509ACD0DC40E}" srcOrd="1" destOrd="0" presId="urn:microsoft.com/office/officeart/2005/8/layout/hierarchy4"/>
    <dgm:cxn modelId="{CC308849-340C-496E-8A03-89561D6A16E0}" type="presParOf" srcId="{78C9AFBF-B3F9-4442-88C3-1D11A07B7EB3}" destId="{47CF2D9F-734D-4EAF-B0CA-A02DDD74A554}" srcOrd="1" destOrd="0" presId="urn:microsoft.com/office/officeart/2005/8/layout/hierarchy4"/>
    <dgm:cxn modelId="{06A787EF-7278-457A-AAA6-76939C6733FD}" type="presParOf" srcId="{78C9AFBF-B3F9-4442-88C3-1D11A07B7EB3}" destId="{95580B46-4811-47AF-921E-959457C0E76A}" srcOrd="2" destOrd="0" presId="urn:microsoft.com/office/officeart/2005/8/layout/hierarchy4"/>
    <dgm:cxn modelId="{0F8CF218-211E-4A11-BB89-0AD7A345D5C9}" type="presParOf" srcId="{95580B46-4811-47AF-921E-959457C0E76A}" destId="{9D3EEEA2-6536-4E0E-A4FF-860B2A796B41}" srcOrd="0" destOrd="0" presId="urn:microsoft.com/office/officeart/2005/8/layout/hierarchy4"/>
    <dgm:cxn modelId="{95EE5A5E-1AC1-4DDF-8999-B196AEB64B04}" type="presParOf" srcId="{95580B46-4811-47AF-921E-959457C0E76A}" destId="{F41512D1-FA8B-4042-A0C6-17497D63A225}" srcOrd="1" destOrd="0" presId="urn:microsoft.com/office/officeart/2005/8/layout/hierarchy4"/>
    <dgm:cxn modelId="{4374ED37-2644-4B62-843F-F327CA0B8451}" type="presParOf" srcId="{78C9AFBF-B3F9-4442-88C3-1D11A07B7EB3}" destId="{1D98B123-3926-4B09-82C6-1E2CEE3DAA51}" srcOrd="3" destOrd="0" presId="urn:microsoft.com/office/officeart/2005/8/layout/hierarchy4"/>
    <dgm:cxn modelId="{D4D966AC-A78A-4CD2-9C87-07A09F847D00}" type="presParOf" srcId="{78C9AFBF-B3F9-4442-88C3-1D11A07B7EB3}" destId="{874832BB-6020-4C6A-B175-F1D8A4FA8D71}" srcOrd="4" destOrd="0" presId="urn:microsoft.com/office/officeart/2005/8/layout/hierarchy4"/>
    <dgm:cxn modelId="{CF55B1DA-1F70-4CE5-946B-15BDA4547003}" type="presParOf" srcId="{874832BB-6020-4C6A-B175-F1D8A4FA8D71}" destId="{A1F1274C-1D73-4CAB-A56C-24B8FC4C4530}" srcOrd="0" destOrd="0" presId="urn:microsoft.com/office/officeart/2005/8/layout/hierarchy4"/>
    <dgm:cxn modelId="{A39D35AF-BABC-41CC-A4C0-1A8F5C75B455}" type="presParOf" srcId="{874832BB-6020-4C6A-B175-F1D8A4FA8D71}" destId="{3B492999-A0CB-4300-8FAD-04FFA9B97787}" srcOrd="1" destOrd="0" presId="urn:microsoft.com/office/officeart/2005/8/layout/hierarchy4"/>
    <dgm:cxn modelId="{53E11C22-6BD3-4E78-9C07-ACB15C1B197E}" type="presParOf" srcId="{78C9AFBF-B3F9-4442-88C3-1D11A07B7EB3}" destId="{BE2EE9DC-A370-4B91-A3C4-D25D26D978AC}" srcOrd="5" destOrd="0" presId="urn:microsoft.com/office/officeart/2005/8/layout/hierarchy4"/>
    <dgm:cxn modelId="{563BB67D-2B5D-4EBE-94BA-C2BF9D27750A}" type="presParOf" srcId="{78C9AFBF-B3F9-4442-88C3-1D11A07B7EB3}" destId="{7E61644E-80E0-4CD2-BB6D-E7D84E838270}" srcOrd="6" destOrd="0" presId="urn:microsoft.com/office/officeart/2005/8/layout/hierarchy4"/>
    <dgm:cxn modelId="{6C933898-23F3-4700-87B5-C59A8B2688C0}" type="presParOf" srcId="{7E61644E-80E0-4CD2-BB6D-E7D84E838270}" destId="{CCD8E6BF-7A98-4D7D-954E-29A3A7595A3C}" srcOrd="0" destOrd="0" presId="urn:microsoft.com/office/officeart/2005/8/layout/hierarchy4"/>
    <dgm:cxn modelId="{9664B749-5C24-42E1-B871-DBE2B596923C}" type="presParOf" srcId="{7E61644E-80E0-4CD2-BB6D-E7D84E838270}" destId="{B4954B77-91F2-4891-99F0-C1B68B42B97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3436D-66FF-40D2-942A-7A5E156F095A}">
      <dsp:nvSpPr>
        <dsp:cNvPr id="0" name=""/>
        <dsp:cNvSpPr/>
      </dsp:nvSpPr>
      <dsp:spPr>
        <a:xfrm>
          <a:off x="1339" y="1677"/>
          <a:ext cx="8287245" cy="2135944"/>
        </a:xfrm>
        <a:prstGeom prst="roundRect">
          <a:avLst>
            <a:gd name="adj" fmla="val 10000"/>
          </a:avLst>
        </a:prstGeom>
        <a:solidFill>
          <a:srgbClr val="67217A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6500" kern="1200" dirty="0" smtClean="0"/>
            <a:t>.NET Core</a:t>
          </a:r>
          <a:endParaRPr lang="en-US" sz="6500" kern="1200" dirty="0"/>
        </a:p>
      </dsp:txBody>
      <dsp:txXfrm>
        <a:off x="63899" y="64237"/>
        <a:ext cx="8162125" cy="2010824"/>
      </dsp:txXfrm>
    </dsp:sp>
    <dsp:sp modelId="{107FFC1B-E2B4-4332-9224-09CA10A8EA93}">
      <dsp:nvSpPr>
        <dsp:cNvPr id="0" name=""/>
        <dsp:cNvSpPr/>
      </dsp:nvSpPr>
      <dsp:spPr>
        <a:xfrm>
          <a:off x="1339" y="2358178"/>
          <a:ext cx="1949022" cy="2135944"/>
        </a:xfrm>
        <a:prstGeom prst="roundRect">
          <a:avLst>
            <a:gd name="adj" fmla="val 10000"/>
          </a:avLst>
        </a:prstGeom>
        <a:solidFill>
          <a:srgbClr val="67217A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err="1" smtClean="0"/>
            <a:t>CoreFx</a:t>
          </a:r>
          <a:endParaRPr lang="en-US" sz="3300" kern="1200" dirty="0"/>
        </a:p>
      </dsp:txBody>
      <dsp:txXfrm>
        <a:off x="58424" y="2415263"/>
        <a:ext cx="1834852" cy="2021774"/>
      </dsp:txXfrm>
    </dsp:sp>
    <dsp:sp modelId="{9D3EEEA2-6536-4E0E-A4FF-860B2A796B41}">
      <dsp:nvSpPr>
        <dsp:cNvPr id="0" name=""/>
        <dsp:cNvSpPr/>
      </dsp:nvSpPr>
      <dsp:spPr>
        <a:xfrm>
          <a:off x="2114080" y="2358178"/>
          <a:ext cx="1949022" cy="2135944"/>
        </a:xfrm>
        <a:prstGeom prst="roundRect">
          <a:avLst>
            <a:gd name="adj" fmla="val 10000"/>
          </a:avLst>
        </a:prstGeom>
        <a:solidFill>
          <a:srgbClr val="67217A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err="1" smtClean="0"/>
            <a:t>CoreCLR</a:t>
          </a:r>
          <a:endParaRPr lang="en-US" sz="3300" kern="1200" dirty="0"/>
        </a:p>
      </dsp:txBody>
      <dsp:txXfrm>
        <a:off x="2171165" y="2415263"/>
        <a:ext cx="1834852" cy="2021774"/>
      </dsp:txXfrm>
    </dsp:sp>
    <dsp:sp modelId="{A1F1274C-1D73-4CAB-A56C-24B8FC4C4530}">
      <dsp:nvSpPr>
        <dsp:cNvPr id="0" name=""/>
        <dsp:cNvSpPr/>
      </dsp:nvSpPr>
      <dsp:spPr>
        <a:xfrm>
          <a:off x="4226821" y="2358178"/>
          <a:ext cx="1949022" cy="2135944"/>
        </a:xfrm>
        <a:prstGeom prst="roundRect">
          <a:avLst>
            <a:gd name="adj" fmla="val 10000"/>
          </a:avLst>
        </a:prstGeom>
        <a:solidFill>
          <a:srgbClr val="67217A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err="1" smtClean="0"/>
            <a:t>CoreRT</a:t>
          </a:r>
          <a:endParaRPr lang="en-US" sz="3300" kern="1200" dirty="0"/>
        </a:p>
      </dsp:txBody>
      <dsp:txXfrm>
        <a:off x="4283906" y="2415263"/>
        <a:ext cx="1834852" cy="2021774"/>
      </dsp:txXfrm>
    </dsp:sp>
    <dsp:sp modelId="{CCD8E6BF-7A98-4D7D-954E-29A3A7595A3C}">
      <dsp:nvSpPr>
        <dsp:cNvPr id="0" name=""/>
        <dsp:cNvSpPr/>
      </dsp:nvSpPr>
      <dsp:spPr>
        <a:xfrm>
          <a:off x="6339562" y="2358178"/>
          <a:ext cx="1949022" cy="2135944"/>
        </a:xfrm>
        <a:prstGeom prst="roundRect">
          <a:avLst>
            <a:gd name="adj" fmla="val 10000"/>
          </a:avLst>
        </a:prstGeom>
        <a:solidFill>
          <a:srgbClr val="67217A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CLI</a:t>
          </a:r>
          <a:endParaRPr lang="en-US" sz="3300" kern="1200" dirty="0"/>
        </a:p>
      </dsp:txBody>
      <dsp:txXfrm>
        <a:off x="6396647" y="2415263"/>
        <a:ext cx="1834852" cy="2021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2/23/2016 2:44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2/23/2016 2:44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8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0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Guión</a:t>
            </a:r>
            <a:r>
              <a:rPr lang="es-ES" baseline="0" dirty="0" smtClean="0"/>
              <a:t> de las demos: 40 minutos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 -  Demo con Full FX</a:t>
            </a:r>
          </a:p>
          <a:p>
            <a:r>
              <a:rPr lang="es-ES" baseline="0" dirty="0" smtClean="0"/>
              <a:t>	-&gt; Abrimos una aplicación de consola tradicional  (si no hay internet con todos los paquetes de </a:t>
            </a:r>
            <a:r>
              <a:rPr lang="es-ES" baseline="0" dirty="0" err="1" smtClean="0"/>
              <a:t>nuget</a:t>
            </a:r>
            <a:r>
              <a:rPr lang="es-ES" baseline="0" dirty="0" smtClean="0"/>
              <a:t> precargados )</a:t>
            </a:r>
          </a:p>
          <a:p>
            <a:r>
              <a:rPr lang="es-ES" baseline="0" dirty="0" smtClean="0"/>
              <a:t>	-&gt; Creamos un esquema básico de entidad y contexto</a:t>
            </a:r>
          </a:p>
          <a:p>
            <a:r>
              <a:rPr lang="es-ES" baseline="0" dirty="0" smtClean="0"/>
              <a:t>		-&gt; Opciones nuevas de mapeo, set hilo</a:t>
            </a:r>
          </a:p>
          <a:p>
            <a:r>
              <a:rPr lang="es-ES" baseline="0" dirty="0" smtClean="0"/>
              <a:t>		-&gt;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del contexto </a:t>
            </a:r>
            <a:r>
              <a:rPr lang="es-ES" baseline="0" dirty="0" err="1" smtClean="0"/>
              <a:t>OnConfiguring</a:t>
            </a:r>
            <a:endParaRPr lang="es-ES" baseline="0" dirty="0" smtClean="0"/>
          </a:p>
          <a:p>
            <a:r>
              <a:rPr lang="es-ES" baseline="0" dirty="0" smtClean="0"/>
              <a:t>	-&gt; Enseñamos </a:t>
            </a:r>
            <a:r>
              <a:rPr lang="es-ES" baseline="0" dirty="0" err="1" smtClean="0"/>
              <a:t>EntityFramework.Commands</a:t>
            </a:r>
            <a:r>
              <a:rPr lang="es-ES" baseline="0" dirty="0" smtClean="0"/>
              <a:t> y como estos comandos en full </a:t>
            </a:r>
            <a:r>
              <a:rPr lang="es-ES" baseline="0" dirty="0" err="1" smtClean="0"/>
              <a:t>fx</a:t>
            </a:r>
            <a:r>
              <a:rPr lang="es-ES" baseline="0" dirty="0" smtClean="0"/>
              <a:t> siguen siendo </a:t>
            </a:r>
            <a:r>
              <a:rPr lang="es-ES" baseline="0" dirty="0" err="1" smtClean="0"/>
              <a:t>power</a:t>
            </a:r>
            <a:r>
              <a:rPr lang="es-ES" baseline="0" dirty="0" smtClean="0"/>
              <a:t> Shell</a:t>
            </a:r>
          </a:p>
          <a:p>
            <a:r>
              <a:rPr lang="es-ES" baseline="0" dirty="0" smtClean="0"/>
              <a:t>	-&gt; Creamos una migración y hablamos de como funcionan ahora mismo, estados y migraciones,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etc</a:t>
            </a:r>
            <a:endParaRPr lang="es-ES" baseline="0" dirty="0" smtClean="0"/>
          </a:p>
          <a:p>
            <a:r>
              <a:rPr lang="es-ES" baseline="0" dirty="0" smtClean="0"/>
              <a:t>		-&gt;Lo básico </a:t>
            </a:r>
            <a:r>
              <a:rPr lang="es-ES" baseline="0" dirty="0" err="1" smtClean="0"/>
              <a:t>Add-Migration</a:t>
            </a:r>
            <a:endParaRPr lang="es-ES" baseline="0" dirty="0" smtClean="0"/>
          </a:p>
          <a:p>
            <a:r>
              <a:rPr lang="es-ES" baseline="0" dirty="0" smtClean="0"/>
              <a:t>		-&gt;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endParaRPr lang="es-ES" baseline="0" dirty="0" smtClean="0"/>
          </a:p>
          <a:p>
            <a:r>
              <a:rPr lang="es-ES" baseline="0" dirty="0" smtClean="0"/>
              <a:t>	-&gt;Hacemos una ejecución y enseñamos con </a:t>
            </a:r>
            <a:r>
              <a:rPr lang="es-ES" baseline="0" dirty="0" err="1" smtClean="0"/>
              <a:t>profiler</a:t>
            </a:r>
            <a:r>
              <a:rPr lang="es-ES" baseline="0" dirty="0" smtClean="0"/>
              <a:t> como funciona HILO ( típico de 11 inserciones y ver las llamadas a la secuencia es suficiente ) </a:t>
            </a:r>
          </a:p>
          <a:p>
            <a:r>
              <a:rPr lang="es-ES" baseline="0" dirty="0" smtClean="0"/>
              <a:t>	-&gt;Creamos una nueva propiedad en la entidad</a:t>
            </a:r>
          </a:p>
          <a:p>
            <a:r>
              <a:rPr lang="es-ES" baseline="0" dirty="0" smtClean="0"/>
              <a:t>		-&gt;Nueva migración y ver como funciona el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y el cambio del </a:t>
            </a:r>
            <a:r>
              <a:rPr lang="es-ES" baseline="0" dirty="0" err="1" smtClean="0"/>
              <a:t>State</a:t>
            </a:r>
            <a:endParaRPr lang="es-ES" baseline="0" dirty="0" smtClean="0"/>
          </a:p>
          <a:p>
            <a:r>
              <a:rPr lang="es-ES" baseline="0" dirty="0" smtClean="0"/>
              <a:t>		-&gt; Esta propiedad la configuraremos con un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y jugamos con los </a:t>
            </a:r>
            <a:r>
              <a:rPr lang="es-ES" baseline="0" dirty="0" err="1" smtClean="0"/>
              <a:t>valueonadd</a:t>
            </a:r>
            <a:r>
              <a:rPr lang="es-ES" baseline="0" dirty="0" smtClean="0"/>
              <a:t> etc.</a:t>
            </a:r>
          </a:p>
          <a:p>
            <a:r>
              <a:rPr lang="es-ES" baseline="0" dirty="0" smtClean="0"/>
              <a:t>		-&gt; Ejecutamos y vemos con el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actua</a:t>
            </a:r>
            <a:endParaRPr lang="es-ES" baseline="0" dirty="0" smtClean="0"/>
          </a:p>
          <a:p>
            <a:r>
              <a:rPr lang="es-ES" baseline="0" dirty="0" smtClean="0"/>
              <a:t>	-&gt;Demo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Haremos un escenario típico de propiedades de auditoria, cambio como </a:t>
            </a:r>
            <a:r>
              <a:rPr lang="es-ES" baseline="0" dirty="0" err="1" smtClean="0"/>
              <a:t>shadow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( </a:t>
            </a:r>
            <a:r>
              <a:rPr lang="es-ES" baseline="0" dirty="0" err="1" smtClean="0"/>
              <a:t>LastModified</a:t>
            </a:r>
            <a:r>
              <a:rPr lang="es-ES" baseline="0" dirty="0" smtClean="0"/>
              <a:t> | </a:t>
            </a:r>
            <a:r>
              <a:rPr lang="es-ES" baseline="0" dirty="0" err="1" smtClean="0"/>
              <a:t>ModifiedFor</a:t>
            </a:r>
            <a:r>
              <a:rPr lang="es-ES" baseline="0" dirty="0" smtClean="0"/>
              <a:t> ) </a:t>
            </a:r>
          </a:p>
          <a:p>
            <a:r>
              <a:rPr lang="es-ES" baseline="0" dirty="0" smtClean="0"/>
              <a:t>		-&gt; Hablamos de como ver y cambiar el estado de estas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Hacemos un </a:t>
            </a:r>
            <a:r>
              <a:rPr lang="es-ES" baseline="0" dirty="0" err="1" smtClean="0"/>
              <a:t>override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SaveChanges</a:t>
            </a:r>
            <a:r>
              <a:rPr lang="es-ES" baseline="0" dirty="0" smtClean="0"/>
              <a:t> para hacer todo el trabajo con estas propiedades </a:t>
            </a:r>
          </a:p>
          <a:p>
            <a:r>
              <a:rPr lang="es-ES" baseline="0" dirty="0" smtClean="0"/>
              <a:t>		-&gt; (quizás hacer una interfaz marcadora para estos elementos que sea utilizable en este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).</a:t>
            </a:r>
          </a:p>
          <a:p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smtClean="0"/>
              <a:t>Demo con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una aplicación de ASP.NET Core, sin autenticación ninguna para que no tengamos paquetes ni </a:t>
            </a:r>
            <a:r>
              <a:rPr lang="es-ES" baseline="0" dirty="0" err="1" smtClean="0"/>
              <a:t>cotnextos</a:t>
            </a:r>
            <a:r>
              <a:rPr lang="es-ES" baseline="0" dirty="0" smtClean="0"/>
              <a:t> hechos ya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Podemos hacer el mismo contexto que teníamos antes.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como funciona ahora el sistema de inyección de dependencias y como se registran estos elementos.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típico ejemplo de repositorio con ese contexto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 -&gt;Registrar ese repo en </a:t>
            </a:r>
            <a:r>
              <a:rPr lang="es-ES" baseline="0" dirty="0" err="1" smtClean="0"/>
              <a:t>IServiceCollection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	 Hacemos un api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para ver esto en ejecución.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las migraciones con comandos de ASP.NET 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-registrar el comando </a:t>
            </a:r>
            <a:r>
              <a:rPr lang="es-ES" baseline="0" dirty="0" err="1" smtClean="0"/>
              <a:t>ef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Ejecutamos esto con </a:t>
            </a:r>
            <a:r>
              <a:rPr lang="es-ES" baseline="0" dirty="0" err="1" smtClean="0"/>
              <a:t>kestrel</a:t>
            </a:r>
            <a:r>
              <a:rPr lang="es-ES" baseline="0" dirty="0" smtClean="0"/>
              <a:t> para ver los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en consola, tal cual están configurados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-of-box en la </a:t>
            </a:r>
            <a:r>
              <a:rPr lang="es-ES" baseline="0" dirty="0" err="1" smtClean="0"/>
              <a:t>template</a:t>
            </a:r>
            <a:r>
              <a:rPr lang="es-ES" baseline="0" dirty="0" smtClean="0"/>
              <a:t> de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Hablamos de como EF usa estos servicios y como puede accederse a ellos incluso para full </a:t>
            </a:r>
            <a:r>
              <a:rPr lang="es-ES" baseline="0" dirty="0" err="1" smtClean="0"/>
              <a:t>fx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2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Guión</a:t>
            </a:r>
            <a:r>
              <a:rPr lang="es-ES" baseline="0" dirty="0" smtClean="0"/>
              <a:t> de las demos: 40 minutos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 -  Demo con Full FX</a:t>
            </a:r>
          </a:p>
          <a:p>
            <a:r>
              <a:rPr lang="es-ES" baseline="0" dirty="0" smtClean="0"/>
              <a:t>	-&gt; Abrimos una aplicación de consola tradicional  (si no hay internet con todos los paquetes de </a:t>
            </a:r>
            <a:r>
              <a:rPr lang="es-ES" baseline="0" dirty="0" err="1" smtClean="0"/>
              <a:t>nuget</a:t>
            </a:r>
            <a:r>
              <a:rPr lang="es-ES" baseline="0" dirty="0" smtClean="0"/>
              <a:t> precargados )</a:t>
            </a:r>
          </a:p>
          <a:p>
            <a:r>
              <a:rPr lang="es-ES" baseline="0" dirty="0" smtClean="0"/>
              <a:t>	-&gt; Creamos un esquema básico de entidad y contexto</a:t>
            </a:r>
          </a:p>
          <a:p>
            <a:r>
              <a:rPr lang="es-ES" baseline="0" dirty="0" smtClean="0"/>
              <a:t>		-&gt; Opciones nuevas de mapeo, set hilo</a:t>
            </a:r>
          </a:p>
          <a:p>
            <a:r>
              <a:rPr lang="es-ES" baseline="0" dirty="0" smtClean="0"/>
              <a:t>		-&gt;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del contexto </a:t>
            </a:r>
            <a:r>
              <a:rPr lang="es-ES" baseline="0" dirty="0" err="1" smtClean="0"/>
              <a:t>OnConfiguring</a:t>
            </a:r>
            <a:endParaRPr lang="es-ES" baseline="0" dirty="0" smtClean="0"/>
          </a:p>
          <a:p>
            <a:r>
              <a:rPr lang="es-ES" baseline="0" dirty="0" smtClean="0"/>
              <a:t>	-&gt; Enseñamos </a:t>
            </a:r>
            <a:r>
              <a:rPr lang="es-ES" baseline="0" dirty="0" err="1" smtClean="0"/>
              <a:t>EntityFramework.Commands</a:t>
            </a:r>
            <a:r>
              <a:rPr lang="es-ES" baseline="0" dirty="0" smtClean="0"/>
              <a:t> y como estos comandos en full </a:t>
            </a:r>
            <a:r>
              <a:rPr lang="es-ES" baseline="0" dirty="0" err="1" smtClean="0"/>
              <a:t>fx</a:t>
            </a:r>
            <a:r>
              <a:rPr lang="es-ES" baseline="0" dirty="0" smtClean="0"/>
              <a:t> siguen siendo </a:t>
            </a:r>
            <a:r>
              <a:rPr lang="es-ES" baseline="0" dirty="0" err="1" smtClean="0"/>
              <a:t>power</a:t>
            </a:r>
            <a:r>
              <a:rPr lang="es-ES" baseline="0" dirty="0" smtClean="0"/>
              <a:t> Shell</a:t>
            </a:r>
          </a:p>
          <a:p>
            <a:r>
              <a:rPr lang="es-ES" baseline="0" dirty="0" smtClean="0"/>
              <a:t>	-&gt; Creamos una migración y hablamos de como funcionan ahora mismo, estados y migraciones,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etc</a:t>
            </a:r>
            <a:endParaRPr lang="es-ES" baseline="0" dirty="0" smtClean="0"/>
          </a:p>
          <a:p>
            <a:r>
              <a:rPr lang="es-ES" baseline="0" dirty="0" smtClean="0"/>
              <a:t>		-&gt;Lo básico </a:t>
            </a:r>
            <a:r>
              <a:rPr lang="es-ES" baseline="0" dirty="0" err="1" smtClean="0"/>
              <a:t>Add-Migration</a:t>
            </a:r>
            <a:endParaRPr lang="es-ES" baseline="0" dirty="0" smtClean="0"/>
          </a:p>
          <a:p>
            <a:r>
              <a:rPr lang="es-ES" baseline="0" dirty="0" smtClean="0"/>
              <a:t>		-&gt;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endParaRPr lang="es-ES" baseline="0" dirty="0" smtClean="0"/>
          </a:p>
          <a:p>
            <a:r>
              <a:rPr lang="es-ES" baseline="0" dirty="0" smtClean="0"/>
              <a:t>	-&gt;Hacemos una ejecución y enseñamos con </a:t>
            </a:r>
            <a:r>
              <a:rPr lang="es-ES" baseline="0" dirty="0" err="1" smtClean="0"/>
              <a:t>profiler</a:t>
            </a:r>
            <a:r>
              <a:rPr lang="es-ES" baseline="0" dirty="0" smtClean="0"/>
              <a:t> como funciona HILO ( típico de 11 inserciones y ver las llamadas a la secuencia es suficiente ) </a:t>
            </a:r>
          </a:p>
          <a:p>
            <a:r>
              <a:rPr lang="es-ES" baseline="0" dirty="0" smtClean="0"/>
              <a:t>	-&gt;Creamos una nueva propiedad en la entidad</a:t>
            </a:r>
          </a:p>
          <a:p>
            <a:r>
              <a:rPr lang="es-ES" baseline="0" dirty="0" smtClean="0"/>
              <a:t>		-&gt;Nueva migración y ver como funciona el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y el cambio del </a:t>
            </a:r>
            <a:r>
              <a:rPr lang="es-ES" baseline="0" dirty="0" err="1" smtClean="0"/>
              <a:t>State</a:t>
            </a:r>
            <a:endParaRPr lang="es-ES" baseline="0" dirty="0" smtClean="0"/>
          </a:p>
          <a:p>
            <a:r>
              <a:rPr lang="es-ES" baseline="0" dirty="0" smtClean="0"/>
              <a:t>		-&gt; Esta propiedad la configuraremos con un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y jugamos con los </a:t>
            </a:r>
            <a:r>
              <a:rPr lang="es-ES" baseline="0" dirty="0" err="1" smtClean="0"/>
              <a:t>valueonadd</a:t>
            </a:r>
            <a:r>
              <a:rPr lang="es-ES" baseline="0" dirty="0" smtClean="0"/>
              <a:t> etc.</a:t>
            </a:r>
          </a:p>
          <a:p>
            <a:r>
              <a:rPr lang="es-ES" baseline="0" dirty="0" smtClean="0"/>
              <a:t>		-&gt; Ejecutamos y vemos con el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actua</a:t>
            </a:r>
            <a:endParaRPr lang="es-ES" baseline="0" dirty="0" smtClean="0"/>
          </a:p>
          <a:p>
            <a:r>
              <a:rPr lang="es-ES" baseline="0" dirty="0" smtClean="0"/>
              <a:t>	-&gt;Demo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Haremos un escenario típico de propiedades de auditoria, cambio como </a:t>
            </a:r>
            <a:r>
              <a:rPr lang="es-ES" baseline="0" dirty="0" err="1" smtClean="0"/>
              <a:t>shadow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( </a:t>
            </a:r>
            <a:r>
              <a:rPr lang="es-ES" baseline="0" dirty="0" err="1" smtClean="0"/>
              <a:t>LastModified</a:t>
            </a:r>
            <a:r>
              <a:rPr lang="es-ES" baseline="0" dirty="0" smtClean="0"/>
              <a:t> | </a:t>
            </a:r>
            <a:r>
              <a:rPr lang="es-ES" baseline="0" dirty="0" err="1" smtClean="0"/>
              <a:t>ModifiedFor</a:t>
            </a:r>
            <a:r>
              <a:rPr lang="es-ES" baseline="0" dirty="0" smtClean="0"/>
              <a:t> ) </a:t>
            </a:r>
          </a:p>
          <a:p>
            <a:r>
              <a:rPr lang="es-ES" baseline="0" dirty="0" smtClean="0"/>
              <a:t>		-&gt; Hablamos de como ver y cambiar el estado de estas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Hacemos un </a:t>
            </a:r>
            <a:r>
              <a:rPr lang="es-ES" baseline="0" dirty="0" err="1" smtClean="0"/>
              <a:t>override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SaveChanges</a:t>
            </a:r>
            <a:r>
              <a:rPr lang="es-ES" baseline="0" dirty="0" smtClean="0"/>
              <a:t> para hacer todo el trabajo con estas propiedades </a:t>
            </a:r>
          </a:p>
          <a:p>
            <a:r>
              <a:rPr lang="es-ES" baseline="0" dirty="0" smtClean="0"/>
              <a:t>		-&gt; (quizás hacer una interfaz marcadora para estos elementos que sea utilizable en este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).</a:t>
            </a:r>
          </a:p>
          <a:p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smtClean="0"/>
              <a:t>Demo con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una aplicación de ASP.NET Core, sin autenticación ninguna para que no tengamos paquetes ni </a:t>
            </a:r>
            <a:r>
              <a:rPr lang="es-ES" baseline="0" dirty="0" err="1" smtClean="0"/>
              <a:t>cotnextos</a:t>
            </a:r>
            <a:r>
              <a:rPr lang="es-ES" baseline="0" dirty="0" smtClean="0"/>
              <a:t> hechos ya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Podemos hacer el mismo contexto que teníamos antes.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como funciona ahora el sistema de inyección de dependencias y como se registran estos elementos.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típico ejemplo de repositorio con ese contexto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 -&gt;Registrar ese repo en </a:t>
            </a:r>
            <a:r>
              <a:rPr lang="es-ES" baseline="0" dirty="0" err="1" smtClean="0"/>
              <a:t>IServiceCollection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	 Hacemos un api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para ver esto en ejecución.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las migraciones con comandos de ASP.NET 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-registrar el comando </a:t>
            </a:r>
            <a:r>
              <a:rPr lang="es-ES" baseline="0" dirty="0" err="1" smtClean="0"/>
              <a:t>ef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Ejecutamos esto con </a:t>
            </a:r>
            <a:r>
              <a:rPr lang="es-ES" baseline="0" dirty="0" err="1" smtClean="0"/>
              <a:t>kestrel</a:t>
            </a:r>
            <a:r>
              <a:rPr lang="es-ES" baseline="0" dirty="0" smtClean="0"/>
              <a:t> para ver los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en consola, tal cual están configurados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-of-box en la </a:t>
            </a:r>
            <a:r>
              <a:rPr lang="es-ES" baseline="0" dirty="0" err="1" smtClean="0"/>
              <a:t>template</a:t>
            </a:r>
            <a:r>
              <a:rPr lang="es-ES" baseline="0" dirty="0" smtClean="0"/>
              <a:t> de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Hablamos de como EF usa estos servicios y como puede accederse a ellos incluso para full </a:t>
            </a:r>
            <a:r>
              <a:rPr lang="es-ES" baseline="0" dirty="0" err="1" smtClean="0"/>
              <a:t>fx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01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Guión</a:t>
            </a:r>
            <a:r>
              <a:rPr lang="es-ES" baseline="0" dirty="0" smtClean="0"/>
              <a:t> de las demos: 40 minutos</a:t>
            </a:r>
          </a:p>
          <a:p>
            <a:endParaRPr lang="es-ES" baseline="0" dirty="0" smtClean="0"/>
          </a:p>
          <a:p>
            <a:r>
              <a:rPr lang="es-ES" baseline="0" dirty="0" smtClean="0"/>
              <a:t> -  Demo con Full FX</a:t>
            </a:r>
          </a:p>
          <a:p>
            <a:r>
              <a:rPr lang="es-ES" baseline="0" dirty="0" smtClean="0"/>
              <a:t>	-&gt; Abrimos una aplicación de consola tradicional  (si no hay internet con todos los paquetes de </a:t>
            </a:r>
            <a:r>
              <a:rPr lang="es-ES" baseline="0" dirty="0" err="1" smtClean="0"/>
              <a:t>nuget</a:t>
            </a:r>
            <a:r>
              <a:rPr lang="es-ES" baseline="0" dirty="0" smtClean="0"/>
              <a:t> precargados )</a:t>
            </a:r>
          </a:p>
          <a:p>
            <a:r>
              <a:rPr lang="es-ES" baseline="0" dirty="0" smtClean="0"/>
              <a:t>	-&gt; Creamos un esquema básico de entidad y contexto</a:t>
            </a:r>
          </a:p>
          <a:p>
            <a:r>
              <a:rPr lang="es-ES" baseline="0" dirty="0" smtClean="0"/>
              <a:t>		-&gt; Opciones nuevas de mapeo, set hilo</a:t>
            </a:r>
          </a:p>
          <a:p>
            <a:r>
              <a:rPr lang="es-ES" baseline="0" dirty="0" smtClean="0"/>
              <a:t>		-&gt; </a:t>
            </a:r>
            <a:r>
              <a:rPr lang="es-ES" baseline="0" dirty="0" err="1" smtClean="0"/>
              <a:t>Metodos</a:t>
            </a:r>
            <a:r>
              <a:rPr lang="es-ES" baseline="0" dirty="0" smtClean="0"/>
              <a:t> del contexto </a:t>
            </a:r>
            <a:r>
              <a:rPr lang="es-ES" baseline="0" dirty="0" err="1" smtClean="0"/>
              <a:t>OnConfiguring</a:t>
            </a:r>
            <a:endParaRPr lang="es-ES" baseline="0" dirty="0" smtClean="0"/>
          </a:p>
          <a:p>
            <a:r>
              <a:rPr lang="es-ES" baseline="0" dirty="0" smtClean="0"/>
              <a:t>	-&gt; Enseñamos </a:t>
            </a:r>
            <a:r>
              <a:rPr lang="es-ES" baseline="0" dirty="0" err="1" smtClean="0"/>
              <a:t>EntityFramework.Commands</a:t>
            </a:r>
            <a:r>
              <a:rPr lang="es-ES" baseline="0" dirty="0" smtClean="0"/>
              <a:t> y como estos comandos en full </a:t>
            </a:r>
            <a:r>
              <a:rPr lang="es-ES" baseline="0" dirty="0" err="1" smtClean="0"/>
              <a:t>fx</a:t>
            </a:r>
            <a:r>
              <a:rPr lang="es-ES" baseline="0" dirty="0" smtClean="0"/>
              <a:t> siguen siendo </a:t>
            </a:r>
            <a:r>
              <a:rPr lang="es-ES" baseline="0" dirty="0" err="1" smtClean="0"/>
              <a:t>power</a:t>
            </a:r>
            <a:r>
              <a:rPr lang="es-ES" baseline="0" dirty="0" smtClean="0"/>
              <a:t> Shell</a:t>
            </a:r>
          </a:p>
          <a:p>
            <a:r>
              <a:rPr lang="es-ES" baseline="0" dirty="0" smtClean="0"/>
              <a:t>	-&gt; Creamos una migración y hablamos de como funcionan ahora mismo, estados y migraciones,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etc</a:t>
            </a:r>
            <a:endParaRPr lang="es-ES" baseline="0" dirty="0" smtClean="0"/>
          </a:p>
          <a:p>
            <a:r>
              <a:rPr lang="es-ES" baseline="0" dirty="0" smtClean="0"/>
              <a:t>		-&gt;Lo básico </a:t>
            </a:r>
            <a:r>
              <a:rPr lang="es-ES" baseline="0" dirty="0" err="1" smtClean="0"/>
              <a:t>Add-Migration</a:t>
            </a:r>
            <a:endParaRPr lang="es-ES" baseline="0" dirty="0" smtClean="0"/>
          </a:p>
          <a:p>
            <a:r>
              <a:rPr lang="es-ES" baseline="0" dirty="0" smtClean="0"/>
              <a:t>		-&gt;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endParaRPr lang="es-ES" baseline="0" dirty="0" smtClean="0"/>
          </a:p>
          <a:p>
            <a:r>
              <a:rPr lang="es-ES" baseline="0" dirty="0" smtClean="0"/>
              <a:t>	-&gt;Hacemos una ejecución y enseñamos con </a:t>
            </a:r>
            <a:r>
              <a:rPr lang="es-ES" baseline="0" dirty="0" err="1" smtClean="0"/>
              <a:t>profiler</a:t>
            </a:r>
            <a:r>
              <a:rPr lang="es-ES" baseline="0" dirty="0" smtClean="0"/>
              <a:t> como funciona HILO ( típico de 11 inserciones y ver las llamadas a la secuencia es suficiente ) </a:t>
            </a:r>
          </a:p>
          <a:p>
            <a:r>
              <a:rPr lang="es-ES" baseline="0" dirty="0" smtClean="0"/>
              <a:t>	-&gt;Creamos una nueva propiedad en la entidad</a:t>
            </a:r>
          </a:p>
          <a:p>
            <a:r>
              <a:rPr lang="es-ES" baseline="0" dirty="0" smtClean="0"/>
              <a:t>		-&gt;Nueva migración y ver como funciona el </a:t>
            </a:r>
            <a:r>
              <a:rPr lang="es-ES" baseline="0" dirty="0" err="1" smtClean="0"/>
              <a:t>revert</a:t>
            </a:r>
            <a:r>
              <a:rPr lang="es-ES" baseline="0" dirty="0" smtClean="0"/>
              <a:t> y el cambio del </a:t>
            </a:r>
            <a:r>
              <a:rPr lang="es-ES" baseline="0" dirty="0" err="1" smtClean="0"/>
              <a:t>State</a:t>
            </a:r>
            <a:endParaRPr lang="es-ES" baseline="0" dirty="0" smtClean="0"/>
          </a:p>
          <a:p>
            <a:r>
              <a:rPr lang="es-ES" baseline="0" dirty="0" smtClean="0"/>
              <a:t>		-&gt; Esta propiedad la configuraremos con un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y jugamos con los </a:t>
            </a:r>
            <a:r>
              <a:rPr lang="es-ES" baseline="0" dirty="0" err="1" smtClean="0"/>
              <a:t>valueonadd</a:t>
            </a:r>
            <a:r>
              <a:rPr lang="es-ES" baseline="0" dirty="0" smtClean="0"/>
              <a:t> etc.</a:t>
            </a:r>
          </a:p>
          <a:p>
            <a:r>
              <a:rPr lang="es-ES" baseline="0" dirty="0" smtClean="0"/>
              <a:t>		-&gt; Ejecutamos y vemos con el default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actua</a:t>
            </a:r>
            <a:endParaRPr lang="es-ES" baseline="0" dirty="0" smtClean="0"/>
          </a:p>
          <a:p>
            <a:r>
              <a:rPr lang="es-ES" baseline="0" dirty="0" smtClean="0"/>
              <a:t>	-&gt;Demo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Haremos un escenario típico de propiedades de auditoria, cambio como </a:t>
            </a:r>
            <a:r>
              <a:rPr lang="es-ES" baseline="0" dirty="0" err="1" smtClean="0"/>
              <a:t>shadow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state</a:t>
            </a:r>
            <a:r>
              <a:rPr lang="es-ES" baseline="0" dirty="0" smtClean="0"/>
              <a:t> ( </a:t>
            </a:r>
            <a:r>
              <a:rPr lang="es-ES" baseline="0" dirty="0" err="1" smtClean="0"/>
              <a:t>LastModified</a:t>
            </a:r>
            <a:r>
              <a:rPr lang="es-ES" baseline="0" dirty="0" smtClean="0"/>
              <a:t> | </a:t>
            </a:r>
            <a:r>
              <a:rPr lang="es-ES" baseline="0" dirty="0" err="1" smtClean="0"/>
              <a:t>ModifiedFor</a:t>
            </a:r>
            <a:r>
              <a:rPr lang="es-ES" baseline="0" dirty="0" smtClean="0"/>
              <a:t> ) </a:t>
            </a:r>
          </a:p>
          <a:p>
            <a:r>
              <a:rPr lang="es-ES" baseline="0" dirty="0" smtClean="0"/>
              <a:t>		-&gt; Hablamos de como ver y cambiar el estado de estas </a:t>
            </a:r>
            <a:r>
              <a:rPr lang="es-ES" baseline="0" dirty="0" err="1" smtClean="0"/>
              <a:t>shadowstate</a:t>
            </a:r>
            <a:endParaRPr lang="es-ES" baseline="0" dirty="0" smtClean="0"/>
          </a:p>
          <a:p>
            <a:r>
              <a:rPr lang="es-ES" baseline="0" dirty="0" smtClean="0"/>
              <a:t>		-&gt; Hacemos un </a:t>
            </a:r>
            <a:r>
              <a:rPr lang="es-ES" baseline="0" dirty="0" err="1" smtClean="0"/>
              <a:t>override</a:t>
            </a:r>
            <a:r>
              <a:rPr lang="es-ES" baseline="0" dirty="0" smtClean="0"/>
              <a:t> de </a:t>
            </a:r>
            <a:r>
              <a:rPr lang="es-ES" baseline="0" dirty="0" err="1" smtClean="0"/>
              <a:t>SaveChanges</a:t>
            </a:r>
            <a:r>
              <a:rPr lang="es-ES" baseline="0" dirty="0" smtClean="0"/>
              <a:t> para hacer todo el trabajo con estas propiedades </a:t>
            </a:r>
          </a:p>
          <a:p>
            <a:r>
              <a:rPr lang="es-ES" baseline="0" dirty="0" smtClean="0"/>
              <a:t>		-&gt; (quizás hacer una interfaz marcadora para estos elementos que sea utilizable en este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).</a:t>
            </a:r>
          </a:p>
          <a:p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aseline="0" dirty="0" smtClean="0"/>
              <a:t>Demo con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una aplicación de ASP.NET Core, sin autenticación ninguna para que no tengamos paquetes ni </a:t>
            </a:r>
            <a:r>
              <a:rPr lang="es-ES" baseline="0" dirty="0" err="1" smtClean="0"/>
              <a:t>cotnextos</a:t>
            </a:r>
            <a:r>
              <a:rPr lang="es-ES" baseline="0" dirty="0" smtClean="0"/>
              <a:t> hechos ya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Podemos hacer el mismo contexto que teníamos antes.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como funciona ahora el sistema de inyección de dependencias y como se registran estos elementos.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Creamos típico ejemplo de repositorio con ese contexto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 -&gt;Registrar ese repo en </a:t>
            </a:r>
            <a:r>
              <a:rPr lang="es-ES" baseline="0" dirty="0" err="1" smtClean="0"/>
              <a:t>IServiceCollection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	 Hacemos un api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para ver esto en ejecución.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Enseñamos las migraciones con comandos de ASP.NET 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	-registrar el comando </a:t>
            </a:r>
            <a:r>
              <a:rPr lang="es-ES" baseline="0" dirty="0" err="1" smtClean="0"/>
              <a:t>ef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Ejecutamos esto con </a:t>
            </a:r>
            <a:r>
              <a:rPr lang="es-ES" baseline="0" dirty="0" err="1" smtClean="0"/>
              <a:t>kestrel</a:t>
            </a:r>
            <a:r>
              <a:rPr lang="es-ES" baseline="0" dirty="0" smtClean="0"/>
              <a:t> para ver los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en consola, tal cual están configurados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-of-box en la </a:t>
            </a:r>
            <a:r>
              <a:rPr lang="es-ES" baseline="0" dirty="0" err="1" smtClean="0"/>
              <a:t>template</a:t>
            </a:r>
            <a:r>
              <a:rPr lang="es-ES" baseline="0" dirty="0" smtClean="0"/>
              <a:t> de ASP.NET Core</a:t>
            </a:r>
          </a:p>
          <a:p>
            <a:pPr marL="627496" lvl="4" indent="0">
              <a:buFontTx/>
              <a:buNone/>
            </a:pPr>
            <a:r>
              <a:rPr lang="es-ES" baseline="0" dirty="0" smtClean="0"/>
              <a:t>    -&gt; Hablamos de como EF usa estos servicios y como puede accederse a ellos incluso para full </a:t>
            </a:r>
            <a:r>
              <a:rPr lang="es-ES" baseline="0" dirty="0" err="1" smtClean="0"/>
              <a:t>fx</a:t>
            </a:r>
            <a:endParaRPr lang="es-ES" baseline="0" dirty="0" smtClean="0"/>
          </a:p>
          <a:p>
            <a:pPr marL="627496" lvl="4" indent="0">
              <a:buFontTx/>
              <a:buNone/>
            </a:pPr>
            <a:r>
              <a:rPr lang="es-ES" baseline="0" dirty="0" smtClean="0"/>
              <a:t>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8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9.JP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842982"/>
            <a:ext cx="12434887" cy="110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3" rIns="91428" bIns="4571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286">
              <a:defRPr/>
            </a:pPr>
            <a:r>
              <a:rPr lang="es-ES" altLang="es-ES" sz="6599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algn="ctr" defTabSz="914286">
              <a:defRPr/>
            </a:pPr>
            <a:r>
              <a:rPr lang="es-ES" altLang="es-ES" sz="6599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299847897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2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2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1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6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9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5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1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452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3015096"/>
              </p:ext>
            </p:extLst>
          </p:nvPr>
        </p:nvGraphicFramePr>
        <p:xfrm>
          <a:off x="718615" y="1058862"/>
          <a:ext cx="10971400" cy="640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2850">
                  <a:extLst>
                    <a:ext uri="{9D8B030D-6E8A-4147-A177-3AD203B41FA5}">
                      <a16:colId xmlns:a16="http://schemas.microsoft.com/office/drawing/2014/main" xmlns="" val="714248959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xmlns="" val="345617202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xmlns="" val="4156970815"/>
                    </a:ext>
                  </a:extLst>
                </a:gridCol>
                <a:gridCol w="2742850">
                  <a:extLst>
                    <a:ext uri="{9D8B030D-6E8A-4147-A177-3AD203B41FA5}">
                      <a16:colId xmlns:a16="http://schemas.microsoft.com/office/drawing/2014/main" xmlns="" val="1588856562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55254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74960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348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09398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9054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71688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40125625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1" y="197896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1975580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6" y="2879195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27" y="2892425"/>
            <a:ext cx="122618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651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70" y="2887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2" y="38020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93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68" y="5365479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469249" y="2056836"/>
            <a:ext cx="2742850" cy="747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8207" y="1973262"/>
            <a:ext cx="27428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57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2803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61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9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4533389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3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3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3" y="367277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5874232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2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9911669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2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8318398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8" y="1212861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792" indent="0">
              <a:buNone/>
              <a:defRPr>
                <a:solidFill>
                  <a:schemeClr val="bg1"/>
                </a:solidFill>
              </a:defRPr>
            </a:lvl2pPr>
            <a:lvl3pPr marL="571319" indent="0">
              <a:buNone/>
              <a:defRPr>
                <a:solidFill>
                  <a:schemeClr val="bg1"/>
                </a:solidFill>
              </a:defRPr>
            </a:lvl3pPr>
            <a:lvl4pPr marL="799847" indent="0">
              <a:buNone/>
              <a:defRPr>
                <a:solidFill>
                  <a:schemeClr val="bg1"/>
                </a:solidFill>
              </a:defRPr>
            </a:lvl4pPr>
            <a:lvl5pPr marL="102837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9024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8" y="1212861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792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19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847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374" marR="0" indent="0" algn="l" defTabSz="932626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717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6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02" indent="0">
              <a:buNone/>
              <a:tabLst/>
              <a:defRPr sz="2000"/>
            </a:lvl3pPr>
            <a:lvl4pPr marL="460229" indent="0">
              <a:buNone/>
              <a:defRPr/>
            </a:lvl4pPr>
            <a:lvl5pPr marL="685583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02" indent="0">
              <a:buNone/>
              <a:tabLst/>
              <a:defRPr sz="2000"/>
            </a:lvl3pPr>
            <a:lvl4pPr marL="460229" indent="0">
              <a:buNone/>
              <a:defRPr/>
            </a:lvl4pPr>
            <a:lvl5pPr marL="685583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654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27" indent="-24127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70" indent="-34285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083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6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5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70" y="2142851"/>
            <a:ext cx="7009440" cy="885751"/>
          </a:xfrm>
          <a:prstGeom prst="rect">
            <a:avLst/>
          </a:prstGeom>
          <a:noFill/>
        </p:spPr>
        <p:txBody>
          <a:bodyPr vert="horz" wrap="square" lIns="146285" tIns="91428" rIns="146285" bIns="91428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sz="5399" dirty="0">
                <a:solidFill>
                  <a:srgbClr val="FFFFFF"/>
                </a:solidFill>
              </a:rPr>
              <a:t>Q&amp;A</a:t>
            </a:r>
            <a:endParaRPr lang="es-ES" sz="5399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3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2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6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1" y="2998440"/>
            <a:ext cx="7009440" cy="983389"/>
          </a:xfrm>
          <a:prstGeom prst="rect">
            <a:avLst/>
          </a:prstGeom>
          <a:noFill/>
        </p:spPr>
        <p:txBody>
          <a:bodyPr vert="horz" wrap="square" lIns="146285" tIns="91428" rIns="146285" bIns="91428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s-ES" sz="2800" dirty="0">
                <a:solidFill>
                  <a:srgbClr val="FFFFFF"/>
                </a:solidFill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5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70" y="2142851"/>
            <a:ext cx="7009440" cy="885751"/>
          </a:xfrm>
          <a:prstGeom prst="rect">
            <a:avLst/>
          </a:prstGeom>
          <a:noFill/>
        </p:spPr>
        <p:txBody>
          <a:bodyPr vert="horz" wrap="square" lIns="146285" tIns="91428" rIns="146285" bIns="91428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sz="5399" dirty="0">
                <a:solidFill>
                  <a:srgbClr val="FFFFFF"/>
                </a:solidFill>
              </a:rPr>
              <a:t>¡Gracias!</a:t>
            </a:r>
            <a:endParaRPr lang="es-ES" sz="5399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826384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7" tIns="146285" rIns="182857" bIns="146285" numCol="1" anchor="t" anchorCtr="0" compatLnSpc="1">
            <a:prstTxWarp prst="textNoShape">
              <a:avLst/>
            </a:prstTxWarp>
            <a:spAutoFit/>
          </a:bodyPr>
          <a:lstStyle/>
          <a:p>
            <a:pPr defTabSz="932174" eaLnBrk="0" hangingPunct="0">
              <a:defRPr/>
            </a:pPr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4596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0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75320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2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0164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57" indent="-342857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0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304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4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053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9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1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3764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4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053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6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9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1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41857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4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053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142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27" indent="-24127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370" indent="-34285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053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6800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7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112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112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04262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7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477" indent="-290477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29" indent="-28095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06" indent="-29047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77" indent="-228571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48" indent="-228571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2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7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477" indent="-290477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29" indent="-280953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06" indent="-29047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77" indent="-228571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48" indent="-228571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8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9" y="29528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9" y="121286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</p:sldLayoutIdLst>
  <p:transition>
    <p:fade/>
  </p:transition>
  <p:txStyles>
    <p:titleStyle>
      <a:lvl1pPr algn="l" defTabSz="93262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57" marR="0" indent="-342857" algn="l" defTabSz="9326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27" marR="0" indent="-241270" algn="l" defTabSz="9326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00" marR="0" indent="-228571" algn="l" defTabSz="9326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71" marR="0" indent="-228571" algn="l" defTabSz="9326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43" marR="0" indent="-228571" algn="l" defTabSz="93262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20" indent="-233158" algn="l" defTabSz="93262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033" indent="-233158" algn="l" defTabSz="93262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345" indent="-233158" algn="l" defTabSz="93262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660" indent="-233158" algn="l" defTabSz="93262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12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26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38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50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565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877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190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03" algn="l" defTabSz="9326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clr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orert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cli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tnet.github.io/getting-starte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humankode.com/security/how-a-bug-in-visual-studio-2015-exposed-my-source-code-on-github-and-cost-me-6500-in-a-few-hours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github.io/porting" TargetMode="External"/><Relationship Id="rId2" Type="http://schemas.openxmlformats.org/officeDocument/2006/relationships/hyperlink" Target="https://blogs.msdn.microsoft.com/dotnet/2016/02/10/porting-to-net-core/" TargetMode="Externa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://libuv.org/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ageofascent.com/asp-net-core-exeeds-1-15-million-requests-12-6-gbp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aspnet/benchmark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Ecosistema .NET </a:t>
            </a:r>
            <a:r>
              <a:rPr lang="es-ES" dirty="0" smtClean="0"/>
              <a:t>después</a:t>
            </a:r>
            <a:endParaRPr lang="en-US" dirty="0"/>
          </a:p>
        </p:txBody>
      </p:sp>
      <p:pic>
        <p:nvPicPr>
          <p:cNvPr id="2050" name="Picture 2" descr="ASP.NET Core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94" y="1287462"/>
            <a:ext cx="85725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572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026" y="1167765"/>
            <a:ext cx="11885683" cy="3754874"/>
          </a:xfrm>
        </p:spPr>
        <p:txBody>
          <a:bodyPr/>
          <a:lstStyle/>
          <a:p>
            <a:r>
              <a:rPr lang="es-ES" dirty="0" err="1"/>
              <a:t>R</a:t>
            </a:r>
            <a:r>
              <a:rPr lang="es-ES" dirty="0" err="1" smtClean="0"/>
              <a:t>untime</a:t>
            </a:r>
            <a:r>
              <a:rPr lang="es-ES" dirty="0" smtClean="0"/>
              <a:t>/</a:t>
            </a:r>
            <a:r>
              <a:rPr lang="es-ES" dirty="0" err="1" smtClean="0"/>
              <a:t>framework</a:t>
            </a:r>
            <a:r>
              <a:rPr lang="es-ES" dirty="0" smtClean="0"/>
              <a:t> modular que incluye un subconjunto de .NET Framework.</a:t>
            </a:r>
          </a:p>
          <a:p>
            <a:endParaRPr lang="es-ES" dirty="0"/>
          </a:p>
          <a:p>
            <a:r>
              <a:rPr lang="es-ES" dirty="0" smtClean="0"/>
              <a:t>Actualmente completo de características en plataformas Windows y en progreso para Linux y OS X. 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Entonces, ¿Qué es .NET </a:t>
            </a:r>
            <a:r>
              <a:rPr lang="es-ES" dirty="0" smtClean="0"/>
              <a:t>Core 1.0?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03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endParaRPr lang="es-ES" dirty="0" smtClean="0"/>
          </a:p>
          <a:p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1.0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28554480"/>
              </p:ext>
            </p:extLst>
          </p:nvPr>
        </p:nvGraphicFramePr>
        <p:xfrm>
          <a:off x="2072481" y="1516063"/>
          <a:ext cx="8289925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43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7026" y="1167765"/>
            <a:ext cx="11885683" cy="5539978"/>
          </a:xfrm>
        </p:spPr>
        <p:txBody>
          <a:bodyPr/>
          <a:lstStyle/>
          <a:p>
            <a:r>
              <a:rPr lang="es-ES" sz="3200" dirty="0" smtClean="0"/>
              <a:t>Contiene la implementación de la librería para .NET Core: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3200" dirty="0" err="1" smtClean="0"/>
              <a:t>System.Collections</a:t>
            </a:r>
            <a:endParaRPr lang="es-ES" sz="3200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System.IO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3200" dirty="0" err="1" smtClean="0"/>
              <a:t>System.Xml</a:t>
            </a:r>
            <a:endParaRPr lang="es-ES" sz="3200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sz="3200" dirty="0" smtClean="0"/>
              <a:t>…</a:t>
            </a:r>
          </a:p>
          <a:p>
            <a:r>
              <a:rPr lang="es-ES" sz="3200" dirty="0" smtClean="0"/>
              <a:t>Comparte con .NET el </a:t>
            </a:r>
            <a:r>
              <a:rPr lang="es-ES" sz="3200" b="1" dirty="0" smtClean="0"/>
              <a:t>GC</a:t>
            </a:r>
            <a:r>
              <a:rPr lang="es-ES" sz="3200" dirty="0" smtClean="0"/>
              <a:t> (Recolector de basura), </a:t>
            </a:r>
            <a:r>
              <a:rPr lang="es-ES" sz="3200" b="1" dirty="0" smtClean="0"/>
              <a:t>JIT</a:t>
            </a:r>
            <a:r>
              <a:rPr lang="es-ES" sz="3200" dirty="0" smtClean="0"/>
              <a:t> (Compilador) y tipos como </a:t>
            </a:r>
            <a:r>
              <a:rPr lang="es-ES" sz="3200" b="1" dirty="0" err="1" smtClean="0"/>
              <a:t>String</a:t>
            </a:r>
            <a:r>
              <a:rPr lang="es-ES" sz="3200" dirty="0" smtClean="0"/>
              <a:t> o </a:t>
            </a:r>
            <a:r>
              <a:rPr lang="es-ES" sz="3200" b="1" dirty="0" smtClean="0"/>
              <a:t>List&lt;T&gt;</a:t>
            </a:r>
          </a:p>
          <a:p>
            <a:endParaRPr lang="es-ES" sz="3200" dirty="0" smtClean="0"/>
          </a:p>
          <a:p>
            <a:r>
              <a:rPr lang="es-ES" sz="3200" dirty="0" err="1" smtClean="0"/>
              <a:t>Github</a:t>
            </a:r>
            <a:r>
              <a:rPr lang="es-ES" sz="3200" dirty="0" smtClean="0"/>
              <a:t> repo </a:t>
            </a:r>
            <a:r>
              <a:rPr lang="es-ES" sz="3200" dirty="0"/>
              <a:t>-&gt; </a:t>
            </a:r>
            <a:r>
              <a:rPr lang="es-ES" sz="3200" dirty="0">
                <a:hlinkClick r:id="rId3"/>
              </a:rPr>
              <a:t>https://</a:t>
            </a:r>
            <a:r>
              <a:rPr lang="es-ES" sz="3200" dirty="0" smtClean="0">
                <a:hlinkClick r:id="rId3"/>
              </a:rPr>
              <a:t>github.com/dotnet/corefx</a:t>
            </a:r>
            <a:endParaRPr lang="es-ES" sz="3200" dirty="0" smtClean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</a:t>
            </a:r>
            <a:r>
              <a:rPr lang="en-US" dirty="0" smtClean="0"/>
              <a:t>Framework </a:t>
            </a:r>
            <a:r>
              <a:rPr lang="en-US" dirty="0"/>
              <a:t>(</a:t>
            </a:r>
            <a:r>
              <a:rPr lang="en-US" dirty="0" err="1"/>
              <a:t>CoreFX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876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6327886"/>
          </a:xfrm>
        </p:spPr>
        <p:txBody>
          <a:bodyPr/>
          <a:lstStyle/>
          <a:p>
            <a:r>
              <a:rPr lang="es-ES" sz="2400" dirty="0" smtClean="0"/>
              <a:t>Es el </a:t>
            </a:r>
            <a:r>
              <a:rPr lang="es-ES" sz="2400" dirty="0" err="1" smtClean="0"/>
              <a:t>runtime</a:t>
            </a:r>
            <a:r>
              <a:rPr lang="es-ES" sz="2400" dirty="0" smtClean="0"/>
              <a:t> (La máquina virtual) de .NET Core. Incluye: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RyuJIT</a:t>
            </a:r>
            <a:r>
              <a:rPr lang="es-ES" dirty="0" smtClean="0"/>
              <a:t> – Compilador </a:t>
            </a:r>
            <a:r>
              <a:rPr lang="en-US" dirty="0"/>
              <a:t>CLR </a:t>
            </a:r>
            <a:r>
              <a:rPr lang="en-US" dirty="0" smtClean="0"/>
              <a:t>JIT</a:t>
            </a:r>
            <a:r>
              <a:rPr lang="es-ES" dirty="0"/>
              <a:t> </a:t>
            </a:r>
            <a:r>
              <a:rPr lang="es-ES" dirty="0" smtClean="0"/>
              <a:t>de nueva generación de </a:t>
            </a:r>
            <a:r>
              <a:rPr lang="en-US" dirty="0" smtClean="0"/>
              <a:t>64-bit</a:t>
            </a:r>
            <a:endParaRPr lang="es-ES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smtClean="0"/>
              <a:t>.NET </a:t>
            </a:r>
            <a:r>
              <a:rPr lang="es-ES" dirty="0" err="1" smtClean="0"/>
              <a:t>Garbage</a:t>
            </a:r>
            <a:r>
              <a:rPr lang="es-ES" dirty="0" smtClean="0"/>
              <a:t> </a:t>
            </a:r>
            <a:r>
              <a:rPr lang="es-ES" dirty="0" err="1" smtClean="0"/>
              <a:t>Collector</a:t>
            </a:r>
            <a:endParaRPr lang="es-ES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smtClean="0"/>
              <a:t>…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sz="2400" dirty="0" smtClean="0"/>
              <a:t>Es </a:t>
            </a:r>
            <a:r>
              <a:rPr lang="es-ES" sz="2400" dirty="0" err="1" smtClean="0"/>
              <a:t>multiplaforma</a:t>
            </a:r>
            <a:r>
              <a:rPr lang="es-ES" sz="2400" dirty="0" smtClean="0"/>
              <a:t>.</a:t>
            </a:r>
          </a:p>
          <a:p>
            <a:endParaRPr lang="es-ES" sz="2400" dirty="0"/>
          </a:p>
          <a:p>
            <a:r>
              <a:rPr lang="es-ES" sz="2400" dirty="0" smtClean="0"/>
              <a:t>Se despliega junto con tu aplicación (No más mensajes “Esta aplicación requiere .NET Framework 2.0”)</a:t>
            </a:r>
          </a:p>
          <a:p>
            <a:endParaRPr lang="es-ES" sz="2400" dirty="0"/>
          </a:p>
          <a:p>
            <a:r>
              <a:rPr lang="es-ES" sz="2400" dirty="0" smtClean="0"/>
              <a:t>Permite </a:t>
            </a:r>
            <a:r>
              <a:rPr lang="es-ES" sz="2400" dirty="0" err="1" smtClean="0"/>
              <a:t>Side-by-Side</a:t>
            </a:r>
            <a:r>
              <a:rPr lang="es-ES" sz="2400" dirty="0" smtClean="0"/>
              <a:t>. Ahora al actualizar a nuevas versiones del </a:t>
            </a:r>
            <a:r>
              <a:rPr lang="es-ES" sz="2400" dirty="0" err="1" smtClean="0"/>
              <a:t>framework</a:t>
            </a:r>
            <a:r>
              <a:rPr lang="es-ES" sz="2400" dirty="0" smtClean="0"/>
              <a:t> no vamos a romper otras aplicaciones que están funcionando. NO FEAR!!!</a:t>
            </a:r>
          </a:p>
          <a:p>
            <a:endParaRPr lang="es-ES" sz="2400" dirty="0"/>
          </a:p>
          <a:p>
            <a:r>
              <a:rPr lang="es-ES" sz="2400" dirty="0" err="1" smtClean="0"/>
              <a:t>Github</a:t>
            </a:r>
            <a:r>
              <a:rPr lang="es-ES" sz="2400" dirty="0"/>
              <a:t> repo -&gt; </a:t>
            </a: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github.com/dotnet/coreclr</a:t>
            </a:r>
            <a:endParaRPr lang="es-ES" sz="24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CLR (</a:t>
            </a:r>
            <a:r>
              <a:rPr lang="es-ES" dirty="0" err="1" smtClean="0"/>
              <a:t>CoreCLR</a:t>
            </a:r>
            <a:r>
              <a:rPr lang="es-E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34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6007799"/>
          </a:xfrm>
        </p:spPr>
        <p:txBody>
          <a:bodyPr/>
          <a:lstStyle/>
          <a:p>
            <a:r>
              <a:rPr lang="es-ES" sz="4400" dirty="0"/>
              <a:t>Es una alternativa a </a:t>
            </a:r>
            <a:r>
              <a:rPr lang="es-ES" sz="4400" dirty="0" err="1" smtClean="0"/>
              <a:t>CoreCLR</a:t>
            </a:r>
            <a:r>
              <a:rPr lang="es-ES" sz="4400" dirty="0" smtClean="0"/>
              <a:t>.</a:t>
            </a:r>
          </a:p>
          <a:p>
            <a:endParaRPr lang="es-ES" sz="4400" dirty="0"/>
          </a:p>
          <a:p>
            <a:r>
              <a:rPr lang="es-ES" sz="4400" dirty="0" smtClean="0"/>
              <a:t>Es un </a:t>
            </a:r>
            <a:r>
              <a:rPr lang="es-ES" sz="4400" dirty="0" err="1" smtClean="0"/>
              <a:t>runtime</a:t>
            </a:r>
            <a:r>
              <a:rPr lang="es-ES" sz="4400" dirty="0" smtClean="0"/>
              <a:t> optimizado para escenarios AOT (</a:t>
            </a:r>
            <a:r>
              <a:rPr lang="es-ES" sz="4400" dirty="0" err="1" smtClean="0"/>
              <a:t>Ahead</a:t>
            </a:r>
            <a:r>
              <a:rPr lang="es-ES" sz="4400" dirty="0" smtClean="0"/>
              <a:t> of Time </a:t>
            </a:r>
            <a:r>
              <a:rPr lang="es-ES" sz="4400" dirty="0" err="1" smtClean="0"/>
              <a:t>Compilation</a:t>
            </a:r>
            <a:r>
              <a:rPr lang="es-ES" sz="4400" dirty="0" smtClean="0"/>
              <a:t>).</a:t>
            </a:r>
          </a:p>
          <a:p>
            <a:endParaRPr lang="es-ES" sz="4400" b="1" dirty="0"/>
          </a:p>
          <a:p>
            <a:r>
              <a:rPr lang="es-ES" sz="4400" dirty="0" err="1"/>
              <a:t>Github</a:t>
            </a:r>
            <a:r>
              <a:rPr lang="es-ES" sz="4400" dirty="0"/>
              <a:t> repo </a:t>
            </a:r>
            <a:r>
              <a:rPr lang="es-ES" sz="4400" dirty="0" smtClean="0"/>
              <a:t>-&gt; </a:t>
            </a:r>
            <a:r>
              <a:rPr lang="es-ES" sz="4400" dirty="0" smtClean="0">
                <a:hlinkClick r:id="rId2"/>
              </a:rPr>
              <a:t>https</a:t>
            </a:r>
            <a:r>
              <a:rPr lang="es-ES" sz="4400" dirty="0">
                <a:hlinkClick r:id="rId2"/>
              </a:rPr>
              <a:t>://</a:t>
            </a:r>
            <a:r>
              <a:rPr lang="es-ES" sz="4400" dirty="0" smtClean="0">
                <a:hlinkClick r:id="rId2"/>
              </a:rPr>
              <a:t>github.com/dotnet/corert</a:t>
            </a:r>
            <a:endParaRPr lang="es-ES" sz="4400" dirty="0" smtClean="0"/>
          </a:p>
          <a:p>
            <a:endParaRPr lang="es-ES" sz="3200" dirty="0" smtClean="0"/>
          </a:p>
          <a:p>
            <a:endParaRPr lang="es-ES" sz="3200" b="1" dirty="0"/>
          </a:p>
          <a:p>
            <a:endParaRPr lang="es-E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err="1" smtClean="0"/>
              <a:t>Runtime</a:t>
            </a:r>
            <a:r>
              <a:rPr lang="es-ES" dirty="0" smtClean="0"/>
              <a:t> (</a:t>
            </a:r>
            <a:r>
              <a:rPr lang="es-ES" dirty="0" err="1" smtClean="0"/>
              <a:t>CoreRT</a:t>
            </a:r>
            <a:r>
              <a:rPr lang="es-E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65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047536"/>
          </a:xfrm>
        </p:spPr>
        <p:txBody>
          <a:bodyPr/>
          <a:lstStyle/>
          <a:p>
            <a:r>
              <a:rPr lang="es-ES" sz="3200" dirty="0" smtClean="0"/>
              <a:t>JIT vs AOT</a:t>
            </a:r>
          </a:p>
          <a:p>
            <a:endParaRPr lang="es-ES" sz="3200" dirty="0"/>
          </a:p>
          <a:p>
            <a:r>
              <a:rPr lang="es-ES" sz="2400" dirty="0" smtClean="0"/>
              <a:t>Los compiladores JIT son responsables de convertir el código MSIL en código máquina nativo. Esto lo hacen mientras nuestra aplicación está corriendo, así que cada ve que se llama a un método por primera vez, lo compilan (</a:t>
            </a:r>
            <a:r>
              <a:rPr lang="es-ES" sz="2400" dirty="0" err="1" smtClean="0"/>
              <a:t>Just</a:t>
            </a:r>
            <a:r>
              <a:rPr lang="es-ES" sz="2400" dirty="0" smtClean="0"/>
              <a:t> In </a:t>
            </a:r>
            <a:r>
              <a:rPr lang="es-ES" sz="2400" dirty="0"/>
              <a:t>T</a:t>
            </a:r>
            <a:r>
              <a:rPr lang="es-ES" sz="2400" dirty="0" smtClean="0"/>
              <a:t>ime). De esta manera es posible ejecutar tu aplicación en diferentes </a:t>
            </a:r>
            <a:r>
              <a:rPr lang="es-ES" sz="2400" dirty="0" err="1" smtClean="0"/>
              <a:t>CPUs</a:t>
            </a:r>
            <a:r>
              <a:rPr lang="es-ES" sz="2400" dirty="0" smtClean="0"/>
              <a:t> y </a:t>
            </a:r>
            <a:r>
              <a:rPr lang="es-ES" sz="2400" dirty="0" err="1" smtClean="0"/>
              <a:t>SOs</a:t>
            </a:r>
            <a:r>
              <a:rPr lang="es-ES" sz="2400" dirty="0" smtClean="0"/>
              <a:t> (Que tengan .NET </a:t>
            </a:r>
            <a:r>
              <a:rPr lang="es-ES" sz="2400" dirty="0" err="1" smtClean="0"/>
              <a:t>Runtime</a:t>
            </a:r>
            <a:r>
              <a:rPr lang="es-ES" sz="2400" dirty="0" smtClean="0"/>
              <a:t> instalado) pero el problema es que JIT se lleva tiempo de compilación y uso de CPU lo que impacta en el performance de la aplicación…</a:t>
            </a:r>
          </a:p>
          <a:p>
            <a:endParaRPr lang="es-ES" sz="2400" dirty="0"/>
          </a:p>
          <a:p>
            <a:r>
              <a:rPr lang="es-ES" sz="2400" dirty="0" smtClean="0"/>
              <a:t>Los compiladores AOT también compilan el código MSIL a código máquina nativo, pero por el contrario, lo hacen de manera anticipada y además específico para la CPU y el SO. Esto hace que podamos distribuir nuestra aplicación sin necesidad de instalar el .NET </a:t>
            </a:r>
            <a:r>
              <a:rPr lang="es-ES" sz="2400" dirty="0" err="1" smtClean="0"/>
              <a:t>Runtime</a:t>
            </a:r>
            <a:r>
              <a:rPr lang="es-ES" sz="2400" dirty="0" smtClean="0"/>
              <a:t>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err="1" smtClean="0"/>
              <a:t>Runtime</a:t>
            </a:r>
            <a:r>
              <a:rPr lang="es-ES" dirty="0" smtClean="0"/>
              <a:t> (</a:t>
            </a:r>
            <a:r>
              <a:rPr lang="es-ES" dirty="0" err="1" smtClean="0"/>
              <a:t>CoreRT</a:t>
            </a:r>
            <a:r>
              <a:rPr lang="es-E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4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207579"/>
          </a:xfrm>
        </p:spPr>
        <p:txBody>
          <a:bodyPr/>
          <a:lstStyle/>
          <a:p>
            <a:r>
              <a:rPr lang="es-ES" sz="3200" dirty="0"/>
              <a:t>La implementación por defecto usa </a:t>
            </a:r>
            <a:r>
              <a:rPr lang="es-ES" sz="3200" b="1" dirty="0" err="1"/>
              <a:t>RyuJIT</a:t>
            </a:r>
            <a:r>
              <a:rPr lang="es-ES" sz="3200" dirty="0"/>
              <a:t> pero existen otros compiladores como </a:t>
            </a:r>
            <a:r>
              <a:rPr lang="es-ES" sz="3200" b="1" dirty="0"/>
              <a:t>IL-to-C++ </a:t>
            </a:r>
            <a:r>
              <a:rPr lang="es-ES" sz="3200" b="1" dirty="0" err="1"/>
              <a:t>compiler</a:t>
            </a:r>
            <a:r>
              <a:rPr lang="es-ES" sz="3200" dirty="0"/>
              <a:t>, </a:t>
            </a:r>
            <a:r>
              <a:rPr lang="es-ES" sz="3200" b="1" dirty="0"/>
              <a:t>LLILC </a:t>
            </a:r>
            <a:r>
              <a:rPr lang="es-ES" sz="3200" dirty="0"/>
              <a:t>que usa </a:t>
            </a:r>
            <a:r>
              <a:rPr lang="es-ES" sz="3200" b="1" dirty="0" smtClean="0"/>
              <a:t>LLVM.</a:t>
            </a:r>
          </a:p>
          <a:p>
            <a:endParaRPr lang="es-ES" sz="3200" b="1" dirty="0"/>
          </a:p>
          <a:p>
            <a:r>
              <a:rPr lang="es-ES" sz="3200" b="1" dirty="0"/>
              <a:t>LLILC</a:t>
            </a:r>
            <a:r>
              <a:rPr lang="es-ES" sz="3200" dirty="0"/>
              <a:t> (LLVM MSIL </a:t>
            </a:r>
            <a:r>
              <a:rPr lang="es-ES" sz="3200" dirty="0" err="1"/>
              <a:t>Compiler</a:t>
            </a:r>
            <a:r>
              <a:rPr lang="es-ES" sz="3200" dirty="0" smtClean="0"/>
              <a:t>) que aunque LLVM fue implementado originalmente para compilar C/C++, actualmente se usa para muchos otros lenguajes como </a:t>
            </a:r>
            <a:r>
              <a:rPr lang="es-ES" sz="3200" dirty="0" err="1" smtClean="0"/>
              <a:t>Objective</a:t>
            </a:r>
            <a:r>
              <a:rPr lang="es-ES" sz="3200" dirty="0" smtClean="0"/>
              <a:t>-C, Swift, </a:t>
            </a:r>
            <a:r>
              <a:rPr lang="es-ES" sz="3200" dirty="0" err="1" smtClean="0"/>
              <a:t>Haskell</a:t>
            </a:r>
            <a:r>
              <a:rPr lang="es-ES" sz="3200" dirty="0" smtClean="0"/>
              <a:t>…</a:t>
            </a:r>
          </a:p>
          <a:p>
            <a:endParaRPr lang="es-ES" sz="3200" dirty="0"/>
          </a:p>
          <a:p>
            <a:r>
              <a:rPr lang="es-ES" sz="3200" dirty="0" smtClean="0"/>
              <a:t>Pone más énfasis en la optimización del código generado.</a:t>
            </a:r>
          </a:p>
          <a:p>
            <a:endParaRPr lang="es-ES" sz="3200" dirty="0"/>
          </a:p>
          <a:p>
            <a:r>
              <a:rPr lang="es-ES" sz="3200" dirty="0" smtClean="0"/>
              <a:t>En un futuro proveerá compilación AOT.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err="1" smtClean="0"/>
              <a:t>Runtime</a:t>
            </a:r>
            <a:r>
              <a:rPr lang="es-ES" dirty="0" smtClean="0"/>
              <a:t> (</a:t>
            </a:r>
            <a:r>
              <a:rPr lang="es-ES" dirty="0" err="1" smtClean="0"/>
              <a:t>CoreRT</a:t>
            </a:r>
            <a:r>
              <a:rPr lang="es-E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97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567404"/>
          </a:xfrm>
        </p:spPr>
        <p:txBody>
          <a:bodyPr/>
          <a:lstStyle/>
          <a:p>
            <a:r>
              <a:rPr lang="es-ES" sz="3200" dirty="0" smtClean="0"/>
              <a:t>Beneficios de la compilación nativa:</a:t>
            </a:r>
          </a:p>
          <a:p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El compilador AOT genera un único ejecutable que incluye la aplicación, la dependencias y </a:t>
            </a:r>
            <a:r>
              <a:rPr lang="es-ES" sz="3200" dirty="0" err="1" smtClean="0"/>
              <a:t>CoreRT</a:t>
            </a:r>
            <a:r>
              <a:rPr lang="es-ES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Son más rápidas ejecutándose, el código ya está compilado y no necesitan generarlo en tiempo de ejecución (JIT).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Pueden utilizar las optimizaciones de un compilador nativo y como resultado obtenemos mejor rendimiento y código de más calidad.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err="1" smtClean="0"/>
              <a:t>Runtime</a:t>
            </a:r>
            <a:r>
              <a:rPr lang="es-ES" dirty="0" smtClean="0"/>
              <a:t> (</a:t>
            </a:r>
            <a:r>
              <a:rPr lang="es-ES" dirty="0" err="1" smtClean="0"/>
              <a:t>CoreRT</a:t>
            </a:r>
            <a:r>
              <a:rPr lang="es-E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90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237809"/>
          </a:xfrm>
        </p:spPr>
        <p:txBody>
          <a:bodyPr/>
          <a:lstStyle/>
          <a:p>
            <a:r>
              <a:rPr lang="es-ES" sz="3200" dirty="0" smtClean="0"/>
              <a:t>Aparecen nuevos escenarios:</a:t>
            </a:r>
          </a:p>
          <a:p>
            <a:endParaRPr lang="es-E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Copiar un solo ejecutable de una máquina a otra (del mismo tipo) sin tener que instalar el .NET </a:t>
            </a:r>
            <a:r>
              <a:rPr lang="es-ES" sz="3200" dirty="0" err="1" smtClean="0"/>
              <a:t>Runtime</a:t>
            </a:r>
            <a:r>
              <a:rPr lang="es-ES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Crear y ejecutar una imagen de </a:t>
            </a:r>
            <a:r>
              <a:rPr lang="es-ES" sz="3200" dirty="0" err="1" smtClean="0"/>
              <a:t>docker</a:t>
            </a:r>
            <a:r>
              <a:rPr lang="es-ES" sz="3200" dirty="0" smtClean="0"/>
              <a:t> con un único ejecutable.</a:t>
            </a:r>
          </a:p>
          <a:p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err="1" smtClean="0"/>
              <a:t>Runtime</a:t>
            </a:r>
            <a:r>
              <a:rPr lang="es-ES" dirty="0" smtClean="0"/>
              <a:t> (</a:t>
            </a:r>
            <a:r>
              <a:rPr lang="es-ES" dirty="0" err="1" smtClean="0"/>
              <a:t>CoreRT</a:t>
            </a:r>
            <a:r>
              <a:rPr lang="es-ES" dirty="0" smtClean="0"/>
              <a:t>)</a:t>
            </a:r>
            <a:endParaRPr lang="en-US" dirty="0"/>
          </a:p>
        </p:txBody>
      </p:sp>
      <p:pic>
        <p:nvPicPr>
          <p:cNvPr id="1026" name="Picture 2" descr="http://photos4.meetupstatic.com/photos/event/8/e/3/4/global_43143640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4" y="403066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68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Luis Ruiz Pavón</a:t>
            </a:r>
            <a:endParaRPr lang="en-US" dirty="0"/>
          </a:p>
          <a:p>
            <a:pPr lvl="0"/>
            <a:r>
              <a:rPr lang="en-US" dirty="0" smtClean="0"/>
              <a:t>Software Developer </a:t>
            </a:r>
            <a:r>
              <a:rPr lang="en-US" dirty="0" err="1" smtClean="0"/>
              <a:t>en</a:t>
            </a:r>
            <a:r>
              <a:rPr lang="en-US" dirty="0" smtClean="0"/>
              <a:t> Plain Concepts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luisruizpavon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smtClean="0"/>
              <a:t>.</a:t>
            </a:r>
            <a:r>
              <a:rPr lang="es-ES" sz="6000" dirty="0" smtClean="0"/>
              <a:t>NET Core 1.0 y ASP.NET Core 1.0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63846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Nueva </a:t>
            </a:r>
            <a:r>
              <a:rPr lang="es-ES" dirty="0" err="1" smtClean="0"/>
              <a:t>command</a:t>
            </a:r>
            <a:r>
              <a:rPr lang="es-ES" dirty="0" smtClean="0"/>
              <a:t> line interface</a:t>
            </a:r>
          </a:p>
          <a:p>
            <a:pPr marL="914326" lvl="1" indent="-571500">
              <a:buFont typeface="Arial" panose="020B0604020202020204" pitchFamily="34" charset="0"/>
              <a:buChar char="•"/>
            </a:pPr>
            <a:r>
              <a:rPr lang="es-ES" dirty="0" err="1"/>
              <a:t>d</a:t>
            </a:r>
            <a:r>
              <a:rPr lang="es-ES" dirty="0" err="1" smtClean="0"/>
              <a:t>otnet</a:t>
            </a: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Instalación vía paquete (MSI, PKG, </a:t>
            </a:r>
            <a:r>
              <a:rPr lang="es-ES" dirty="0" err="1" smtClean="0"/>
              <a:t>apt-get</a:t>
            </a:r>
            <a:r>
              <a:rPr lang="es-ES" dirty="0" smtClean="0"/>
              <a:t>) o </a:t>
            </a:r>
            <a:r>
              <a:rPr lang="es-ES" dirty="0" err="1" smtClean="0"/>
              <a:t>curl</a:t>
            </a:r>
            <a:r>
              <a:rPr lang="es-ES" dirty="0" smtClean="0"/>
              <a:t> script.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ASP.NET Core 1.0 será “</a:t>
            </a:r>
            <a:r>
              <a:rPr lang="es-ES" dirty="0" err="1" smtClean="0"/>
              <a:t>replatafromada</a:t>
            </a:r>
            <a:r>
              <a:rPr lang="es-ES" dirty="0" smtClean="0"/>
              <a:t>” sobre .NET Core 1.0 en RC2.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xproj</a:t>
            </a:r>
            <a:r>
              <a:rPr lang="es-ES" dirty="0" smtClean="0"/>
              <a:t> = proyecto para NET CLI en Visual Studio.</a:t>
            </a:r>
          </a:p>
          <a:p>
            <a:r>
              <a:rPr lang="es-ES" dirty="0" err="1" smtClean="0"/>
              <a:t>Github</a:t>
            </a:r>
            <a:r>
              <a:rPr lang="es-ES" dirty="0" smtClean="0"/>
              <a:t> </a:t>
            </a:r>
            <a:r>
              <a:rPr lang="es-ES" dirty="0" err="1" smtClean="0"/>
              <a:t>repor</a:t>
            </a:r>
            <a:r>
              <a:rPr lang="es-ES" dirty="0"/>
              <a:t> -&gt;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github.com/dotnet/cli</a:t>
            </a:r>
            <a:endParaRPr lang="es-E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28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CLI – Anatomía de un comando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5400000">
            <a:off x="5857144" y="3648222"/>
            <a:ext cx="609600" cy="1905000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1723" y="3338066"/>
            <a:ext cx="217912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dotnet</a:t>
            </a:r>
            <a:endParaRPr lang="en-US" sz="4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3906484" y="2083173"/>
            <a:ext cx="609600" cy="1905000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83142" y="3310467"/>
            <a:ext cx="1739900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</a:t>
            </a:r>
            <a:endParaRPr lang="en-US" sz="4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839" y="1718386"/>
            <a:ext cx="2916889" cy="11141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 dice al sistema operativo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 estamos usando el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comando </a:t>
            </a:r>
            <a:r>
              <a:rPr lang="es-ES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dotnet</a:t>
            </a:r>
            <a:endParaRPr 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4875" y="4948252"/>
            <a:ext cx="2934137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Subcomando que ejecuta la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compilación a IL</a:t>
            </a:r>
            <a:endParaRPr 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2400" y="3310467"/>
            <a:ext cx="2494529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--</a:t>
            </a:r>
            <a:r>
              <a:rPr lang="es-ES" sz="4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</a:t>
            </a:r>
            <a:endParaRPr lang="en-US" sz="4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8265089" y="2104125"/>
            <a:ext cx="609600" cy="1905000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87989" y="1715822"/>
            <a:ext cx="4363800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Argumentos para ejecutar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una compilación nativa</a:t>
            </a:r>
            <a:endParaRPr lang="en-US" sz="16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50575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Mapeo de comandos de DNX a </a:t>
            </a:r>
            <a:r>
              <a:rPr lang="es-ES" dirty="0" err="1" smtClean="0"/>
              <a:t>dotnet</a:t>
            </a:r>
            <a:r>
              <a:rPr lang="es-E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02195"/>
              </p:ext>
            </p:extLst>
          </p:nvPr>
        </p:nvGraphicFramePr>
        <p:xfrm>
          <a:off x="2072485" y="1592262"/>
          <a:ext cx="8289926" cy="3337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44963"/>
                <a:gridCol w="4144963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dnu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restore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restore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dnu</a:t>
                      </a:r>
                      <a:r>
                        <a:rPr lang="es-ES" dirty="0" smtClean="0"/>
                        <a:t> pack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pack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dnu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build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compile/</a:t>
                      </a:r>
                      <a:r>
                        <a:rPr lang="es-ES" dirty="0" err="1" smtClean="0"/>
                        <a:t>build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dnu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publish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publish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dnu</a:t>
                      </a:r>
                      <a:r>
                        <a:rPr lang="es-ES" dirty="0" smtClean="0"/>
                        <a:t> run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run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dnx-watch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watch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dnx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ef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dnx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tests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tests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user-secrets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dotnet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user-sercrets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566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CLI - ¿Cómo empezar?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60" y="2278062"/>
            <a:ext cx="5213368" cy="3520716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41577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dotnet.github.io/getting-started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54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3862"/>
            <a:ext cx="11887200" cy="1837298"/>
          </a:xfrm>
        </p:spPr>
        <p:txBody>
          <a:bodyPr/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/>
              <a:t> </a:t>
            </a:r>
            <a:r>
              <a:rPr lang="es-ES" dirty="0" smtClean="0"/>
              <a:t>…show me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!</a:t>
            </a:r>
            <a:br>
              <a:rPr lang="es-ES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027444" y="6316662"/>
            <a:ext cx="810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#</a:t>
            </a:r>
            <a:r>
              <a:rPr lang="es-ES" dirty="0" smtClean="0">
                <a:solidFill>
                  <a:schemeClr val="bg1"/>
                </a:solidFill>
              </a:rPr>
              <a:t>dotNetSpain2016</a:t>
            </a:r>
            <a:endParaRPr lang="es-E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9702675" y="25828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0956" y="24304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11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63737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www.humankode.com/security/how-a-bug-in-visual-studio-2015-exposed-my-source-code-on-github-and-cost-me-6500-in-a-few-hours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Core </a:t>
            </a:r>
            <a:r>
              <a:rPr lang="es-ES" dirty="0" smtClean="0"/>
              <a:t>CLI – </a:t>
            </a:r>
            <a:r>
              <a:rPr lang="es-ES" dirty="0" err="1" smtClean="0"/>
              <a:t>User</a:t>
            </a:r>
            <a:r>
              <a:rPr lang="es-ES" dirty="0" smtClean="0"/>
              <a:t> </a:t>
            </a:r>
            <a:r>
              <a:rPr lang="es-ES" dirty="0" err="1" smtClean="0"/>
              <a:t>Secrets</a:t>
            </a:r>
            <a:endParaRPr lang="en-US" dirty="0"/>
          </a:p>
        </p:txBody>
      </p:sp>
      <p:pic>
        <p:nvPicPr>
          <p:cNvPr id="4" name="Picture 2" descr="The Bill - How a bug in Visual Studio 2015 exposed my source code on GitHub and cost me $6,500 in a few ho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2278062"/>
            <a:ext cx="6292898" cy="43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55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3862"/>
            <a:ext cx="11887200" cy="1837298"/>
          </a:xfrm>
        </p:spPr>
        <p:txBody>
          <a:bodyPr/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/>
              <a:t> </a:t>
            </a:r>
            <a:r>
              <a:rPr lang="es-ES" dirty="0" smtClean="0"/>
              <a:t>…show me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!</a:t>
            </a:r>
            <a:br>
              <a:rPr lang="es-ES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027444" y="6316662"/>
            <a:ext cx="810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#</a:t>
            </a:r>
            <a:r>
              <a:rPr lang="es-ES" dirty="0" smtClean="0">
                <a:solidFill>
                  <a:schemeClr val="bg1"/>
                </a:solidFill>
              </a:rPr>
              <a:t>dotNetSpain2016</a:t>
            </a:r>
            <a:endParaRPr lang="es-E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9702675" y="25828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0956" y="24304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3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Nueva forma de representar la disponibilidad de la API de .NET en multiplataforma.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Pensad en ella como el API </a:t>
            </a:r>
            <a:r>
              <a:rPr lang="es-ES" dirty="0" err="1" smtClean="0"/>
              <a:t>Level</a:t>
            </a:r>
            <a:r>
              <a:rPr lang="es-ES" dirty="0" smtClean="0"/>
              <a:t> de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Nuevas versiones añadirán nuevas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A mayor versión == más API == menos plataformas.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</a:t>
            </a:r>
            <a:r>
              <a:rPr lang="es-ES" dirty="0" err="1" smtClean="0"/>
              <a:t>Platform</a:t>
            </a:r>
            <a:r>
              <a:rPr lang="es-ES" dirty="0" smtClean="0"/>
              <a:t>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91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Nueva forma de representar la disponibilidad de la API de .NET en multiplataforma.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Pensad en ella como el API </a:t>
            </a:r>
            <a:r>
              <a:rPr lang="es-ES" dirty="0" err="1" smtClean="0"/>
              <a:t>Level</a:t>
            </a:r>
            <a:r>
              <a:rPr lang="es-ES" dirty="0" smtClean="0"/>
              <a:t> de Android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Nuevas versiones añadirán nuevas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A mayor versión == más API == menos plataformas.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.NET </a:t>
            </a:r>
            <a:r>
              <a:rPr lang="es-ES" dirty="0" err="1" smtClean="0"/>
              <a:t>Platform</a:t>
            </a:r>
            <a:r>
              <a:rPr lang="es-ES" dirty="0" smtClean="0"/>
              <a:t>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77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.NET </a:t>
            </a:r>
            <a:r>
              <a:rPr lang="es-ES" dirty="0" err="1"/>
              <a:t>Platform</a:t>
            </a:r>
            <a:r>
              <a:rPr lang="es-ES" dirty="0"/>
              <a:t> Standard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44" y="1212858"/>
            <a:ext cx="5195887" cy="53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7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069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717941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https://blogs.msdn.microsoft.com/dotnet/2016/02/10/porting-to-net-core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s-ES" sz="2800" dirty="0" smtClean="0"/>
          </a:p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dotnet.github.io/porting</a:t>
            </a:r>
            <a:endParaRPr lang="en-US" sz="2800" dirty="0" smtClean="0"/>
          </a:p>
          <a:p>
            <a:endParaRPr lang="es-ES" sz="2800" dirty="0"/>
          </a:p>
          <a:p>
            <a:r>
              <a:rPr lang="es-ES" sz="2800" dirty="0" err="1" smtClean="0"/>
              <a:t>ApiPort</a:t>
            </a:r>
            <a:endParaRPr lang="es-ES" sz="2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 smtClean="0"/>
              <a:t>Es una herramienta que analiza nuestro código y nos genera un informe de compatibilidad. Incluso si las </a:t>
            </a:r>
            <a:r>
              <a:rPr lang="es-ES" sz="2800" dirty="0" err="1" smtClean="0"/>
              <a:t>APIs</a:t>
            </a:r>
            <a:r>
              <a:rPr lang="es-ES" sz="2800" dirty="0" smtClean="0"/>
              <a:t> no están disponible nos da recomendaciones para solucionarlo en la mayor parte de los casos.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Migrar a .NET Core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0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4" y="2963862"/>
            <a:ext cx="11887200" cy="1837298"/>
          </a:xfrm>
        </p:spPr>
        <p:txBody>
          <a:bodyPr/>
          <a:lstStyle/>
          <a:p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cheap</a:t>
            </a:r>
            <a:r>
              <a:rPr lang="es-ES" dirty="0"/>
              <a:t> </a:t>
            </a:r>
            <a:r>
              <a:rPr lang="es-ES" dirty="0" smtClean="0"/>
              <a:t>…show me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!</a:t>
            </a:r>
            <a:br>
              <a:rPr lang="es-ES" dirty="0" smtClean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027444" y="6316662"/>
            <a:ext cx="8105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#</a:t>
            </a:r>
            <a:r>
              <a:rPr lang="es-ES" dirty="0" smtClean="0">
                <a:solidFill>
                  <a:schemeClr val="bg1"/>
                </a:solidFill>
              </a:rPr>
              <a:t>dotNetSpain2016</a:t>
            </a:r>
            <a:endParaRPr lang="es-ES" dirty="0"/>
          </a:p>
        </p:txBody>
      </p:sp>
      <p:sp>
        <p:nvSpPr>
          <p:cNvPr id="4" name="AutoShape 2" descr="Resultado de imagen de github"/>
          <p:cNvSpPr>
            <a:spLocks noChangeAspect="1" noChangeArrowheads="1"/>
          </p:cNvSpPr>
          <p:nvPr/>
        </p:nvSpPr>
        <p:spPr bwMode="auto">
          <a:xfrm>
            <a:off x="959644" y="12112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9702675" y="25828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0956" y="2430462"/>
            <a:ext cx="6495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es-E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0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7861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Incluye </a:t>
            </a:r>
            <a:r>
              <a:rPr lang="es-ES" b="1" dirty="0" smtClean="0"/>
              <a:t>MVC</a:t>
            </a:r>
            <a:r>
              <a:rPr lang="es-ES" dirty="0" smtClean="0"/>
              <a:t> y </a:t>
            </a:r>
            <a:r>
              <a:rPr lang="es-ES" b="1" dirty="0" err="1" smtClean="0"/>
              <a:t>WebAPI</a:t>
            </a:r>
            <a:r>
              <a:rPr lang="es-ES" dirty="0" smtClean="0"/>
              <a:t> (</a:t>
            </a:r>
            <a:r>
              <a:rPr lang="es-ES" b="1" dirty="0" smtClean="0"/>
              <a:t>Nancy</a:t>
            </a:r>
            <a:r>
              <a:rPr lang="es-ES" dirty="0" smtClean="0"/>
              <a:t> y otros </a:t>
            </a:r>
            <a:r>
              <a:rPr lang="es-ES" dirty="0" err="1" smtClean="0"/>
              <a:t>frameworks</a:t>
            </a:r>
            <a:r>
              <a:rPr lang="es-ES" dirty="0" smtClean="0"/>
              <a:t> funcionarán también).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Usaremos también </a:t>
            </a:r>
            <a:r>
              <a:rPr lang="es-ES" b="1" dirty="0" err="1" smtClean="0"/>
              <a:t>dotnet</a:t>
            </a:r>
            <a:r>
              <a:rPr lang="es-ES" dirty="0" smtClean="0"/>
              <a:t> cli.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Razor</a:t>
            </a:r>
            <a:r>
              <a:rPr lang="en-US" dirty="0"/>
              <a:t>, </a:t>
            </a:r>
            <a:r>
              <a:rPr lang="en-US" b="1" dirty="0"/>
              <a:t>Security</a:t>
            </a:r>
            <a:r>
              <a:rPr lang="en-US" dirty="0"/>
              <a:t>, </a:t>
            </a:r>
            <a:r>
              <a:rPr lang="en-US" b="1" dirty="0"/>
              <a:t>Identity</a:t>
            </a:r>
            <a:r>
              <a:rPr lang="en-US" dirty="0"/>
              <a:t>, </a:t>
            </a:r>
            <a:r>
              <a:rPr lang="en-US" b="1" dirty="0"/>
              <a:t>Logging</a:t>
            </a:r>
            <a:r>
              <a:rPr lang="en-US" dirty="0"/>
              <a:t>, </a:t>
            </a:r>
            <a:r>
              <a:rPr lang="en-US" b="1" dirty="0"/>
              <a:t>Configuration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muchos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. </a:t>
            </a:r>
            <a:r>
              <a:rPr lang="en-US" b="1" dirty="0"/>
              <a:t>Entity Framework </a:t>
            </a:r>
            <a:r>
              <a:rPr lang="en-US" b="1" dirty="0" smtClean="0"/>
              <a:t>Core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paraguas</a:t>
            </a:r>
            <a:r>
              <a:rPr lang="en-US" dirty="0" smtClean="0"/>
              <a:t>.</a:t>
            </a:r>
            <a:endParaRPr lang="es-ES" dirty="0" smtClean="0"/>
          </a:p>
          <a:p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ASP.NET Core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25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6944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Cambio a aplicación de consola real.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Program.Main</a:t>
            </a:r>
            <a:r>
              <a:rPr lang="es-ES" dirty="0" smtClean="0"/>
              <a:t> que arranca el API de ASP.NET Core 1.0.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El punto de entrada de ASP.NET Core 1.0 es simplemente un API .NET (.NET </a:t>
            </a:r>
            <a:r>
              <a:rPr lang="es-ES" dirty="0" err="1" smtClean="0"/>
              <a:t>Platform</a:t>
            </a:r>
            <a:r>
              <a:rPr lang="es-ES" dirty="0" smtClean="0"/>
              <a:t> Standard 1.5+)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Soporte para contenido </a:t>
            </a:r>
            <a:r>
              <a:rPr lang="es-ES" dirty="0" err="1" smtClean="0"/>
              <a:t>Nuget</a:t>
            </a:r>
            <a:r>
              <a:rPr lang="es-ES" dirty="0" smtClean="0"/>
              <a:t> vía </a:t>
            </a:r>
            <a:r>
              <a:rPr lang="es-ES" dirty="0" err="1" smtClean="0"/>
              <a:t>Nuget</a:t>
            </a:r>
            <a:r>
              <a:rPr lang="es-ES" dirty="0" smtClean="0"/>
              <a:t> v3.3.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Soporte para nuevos lenguajes vía </a:t>
            </a:r>
            <a:r>
              <a:rPr lang="es-ES" dirty="0" err="1" smtClean="0"/>
              <a:t>dotnet</a:t>
            </a:r>
            <a:r>
              <a:rPr lang="es-ES" dirty="0" smtClean="0"/>
              <a:t> compile (Visual Basic, F#)</a:t>
            </a:r>
          </a:p>
          <a:p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Cambios en los proyectos ASP.NET Core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02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Es un servidor HTTP multiplataforma desarrollado especialmente para .NET Core y OSS.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Está baso en </a:t>
            </a:r>
            <a:r>
              <a:rPr lang="es-ES" b="1" dirty="0" err="1" smtClean="0">
                <a:hlinkClick r:id="rId2"/>
              </a:rPr>
              <a:t>libuv</a:t>
            </a:r>
            <a:r>
              <a:rPr lang="es-ES" dirty="0" smtClean="0"/>
              <a:t>, que es la librería de </a:t>
            </a:r>
            <a:r>
              <a:rPr lang="es-ES" dirty="0" err="1" smtClean="0"/>
              <a:t>asincronía</a:t>
            </a:r>
            <a:r>
              <a:rPr lang="es-ES" dirty="0" smtClean="0"/>
              <a:t> I/O en la que está basado </a:t>
            </a:r>
            <a:r>
              <a:rPr lang="es-ES" dirty="0" smtClean="0">
                <a:hlinkClick r:id="rId3"/>
              </a:rPr>
              <a:t>Node.js</a:t>
            </a: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Kestrel</a:t>
            </a:r>
            <a:r>
              <a:rPr lang="es-ES" dirty="0" smtClean="0"/>
              <a:t> HTTP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48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871282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http://www.ageofascent.com/asp-net-core-exeeds-1-15-million-requests-12-6-gbps</a:t>
            </a:r>
            <a:endParaRPr lang="en-US" sz="2400" dirty="0"/>
          </a:p>
          <a:p>
            <a:endParaRPr lang="es-E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Kestrel</a:t>
            </a:r>
            <a:r>
              <a:rPr lang="es-ES" dirty="0" smtClean="0"/>
              <a:t> HTTP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44" y="2049462"/>
            <a:ext cx="4419600" cy="3314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607" y="5785266"/>
            <a:ext cx="51571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7217A"/>
                </a:solidFill>
                <a:latin typeface="+mj-lt"/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sz="2400" dirty="0" smtClean="0">
                <a:solidFill>
                  <a:srgbClr val="67217A"/>
                </a:solidFill>
                <a:latin typeface="+mj-lt"/>
                <a:hlinkClick r:id="rId4"/>
              </a:rPr>
              <a:t>github.com/aspnet/benchmarks</a:t>
            </a:r>
            <a:endParaRPr lang="en-US" sz="2400" dirty="0" smtClean="0">
              <a:solidFill>
                <a:srgbClr val="67217A"/>
              </a:solidFill>
              <a:latin typeface="+mj-lt"/>
            </a:endParaRPr>
          </a:p>
          <a:p>
            <a:endParaRPr lang="en-US" sz="2400" dirty="0">
              <a:solidFill>
                <a:srgbClr val="67217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784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http://aka.ms/DOTNETT1S3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" b="631"/>
          <a:stretch>
            <a:fillRect/>
          </a:stretch>
        </p:blipFill>
        <p:spPr>
          <a:xfrm>
            <a:off x="8045450" y="1236663"/>
            <a:ext cx="3524250" cy="3479800"/>
          </a:xfrm>
        </p:spPr>
      </p:pic>
      <p:pic>
        <p:nvPicPr>
          <p:cNvPr id="3076" name="Picture 4" descr="http://listas.eleconomista.es/system/items/000/044/455/medium/nico10.jpg?14470287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" y="3040062"/>
            <a:ext cx="569220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71" y="3981818"/>
            <a:ext cx="7009440" cy="1191844"/>
          </a:xfrm>
        </p:spPr>
        <p:txBody>
          <a:bodyPr/>
          <a:lstStyle/>
          <a:p>
            <a:pPr lvl="0"/>
            <a:r>
              <a:rPr lang="es-ES" dirty="0" smtClean="0"/>
              <a:t>Luis Ruiz Pavón</a:t>
            </a:r>
            <a:endParaRPr lang="en-US" dirty="0"/>
          </a:p>
          <a:p>
            <a:r>
              <a:rPr lang="en-US" dirty="0"/>
              <a:t>Software Developer </a:t>
            </a:r>
            <a:r>
              <a:rPr lang="en-US" dirty="0" err="1"/>
              <a:t>en</a:t>
            </a:r>
            <a:r>
              <a:rPr lang="en-US" dirty="0"/>
              <a:t> Plain Concepts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luisruizpavon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http://aka.ms/DOTNETT1S3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r="446"/>
          <a:stretch>
            <a:fillRect/>
          </a:stretch>
        </p:blipFill>
        <p:spPr>
          <a:xfrm>
            <a:off x="8045450" y="1236663"/>
            <a:ext cx="3524250" cy="3479799"/>
          </a:xfr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5749266"/>
          </a:xfrm>
        </p:spPr>
        <p:txBody>
          <a:bodyPr/>
          <a:lstStyle/>
          <a:p>
            <a:pPr lvl="0"/>
            <a:r>
              <a:rPr lang="es-ES" dirty="0" err="1" smtClean="0"/>
              <a:t>Branding</a:t>
            </a:r>
            <a:endParaRPr lang="es-ES" dirty="0" smtClean="0"/>
          </a:p>
          <a:p>
            <a:pPr lvl="0"/>
            <a:r>
              <a:rPr lang="es-ES" dirty="0" smtClean="0"/>
              <a:t>.NET Core 1.0</a:t>
            </a:r>
            <a:endParaRPr lang="en-US" dirty="0"/>
          </a:p>
          <a:p>
            <a:pPr lvl="1"/>
            <a:r>
              <a:rPr lang="en-US" dirty="0" err="1" smtClean="0"/>
              <a:t>CoreFx</a:t>
            </a:r>
            <a:endParaRPr lang="en-US" dirty="0"/>
          </a:p>
          <a:p>
            <a:pPr lvl="1"/>
            <a:r>
              <a:rPr lang="en-US" dirty="0" err="1" smtClean="0"/>
              <a:t>CoreCLR</a:t>
            </a:r>
            <a:endParaRPr lang="en-US" dirty="0" smtClean="0"/>
          </a:p>
          <a:p>
            <a:pPr lvl="1"/>
            <a:r>
              <a:rPr lang="es-ES" dirty="0" err="1" smtClean="0"/>
              <a:t>CoreRT</a:t>
            </a:r>
            <a:endParaRPr lang="es-ES" dirty="0" smtClean="0"/>
          </a:p>
          <a:p>
            <a:pPr lvl="1"/>
            <a:r>
              <a:rPr lang="es-ES" dirty="0" smtClean="0"/>
              <a:t>CLI		</a:t>
            </a:r>
            <a:endParaRPr lang="en-US" dirty="0" smtClean="0"/>
          </a:p>
          <a:p>
            <a:pPr lvl="0"/>
            <a:r>
              <a:rPr lang="es-ES" dirty="0" smtClean="0"/>
              <a:t>.NET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smtClean="0"/>
              <a:t>Standard</a:t>
            </a:r>
          </a:p>
          <a:p>
            <a:pPr lvl="0"/>
            <a:r>
              <a:rPr lang="es-ES" dirty="0" smtClean="0"/>
              <a:t>Migrar a .NET  Core 1.0</a:t>
            </a:r>
            <a:endParaRPr lang="es-ES" dirty="0" smtClean="0"/>
          </a:p>
          <a:p>
            <a:pPr lvl="0"/>
            <a:r>
              <a:rPr lang="es-ES" dirty="0" smtClean="0"/>
              <a:t>ASP.NET Core 1.0</a:t>
            </a:r>
            <a:endParaRPr lang="en-US" dirty="0"/>
          </a:p>
          <a:p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1846659"/>
          </a:xfrm>
        </p:spPr>
        <p:txBody>
          <a:bodyPr/>
          <a:lstStyle/>
          <a:p>
            <a:r>
              <a:rPr lang="es-ES" dirty="0" smtClean="0"/>
              <a:t>Soy desarrollador en Plain Concepts y MVP en la categoría de ASP.NET.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Luis Ruiz Pavón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5242651"/>
            <a:ext cx="3733800" cy="136160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4" y="52546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0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Naming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hard</a:t>
            </a:r>
            <a:r>
              <a:rPr lang="es-ES" dirty="0" smtClean="0"/>
              <a:t>!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51044" y="10"/>
            <a:ext cx="4083845" cy="6992587"/>
          </a:xfr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56155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5" y="3035814"/>
            <a:ext cx="11885618" cy="922897"/>
          </a:xfrm>
        </p:spPr>
        <p:txBody>
          <a:bodyPr/>
          <a:lstStyle/>
          <a:p>
            <a:pPr algn="ctr"/>
            <a:r>
              <a:rPr lang="es-ES" sz="4800" dirty="0" smtClean="0"/>
              <a:t>Pero, ¿Que motivó realmente este cambio?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331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Ecosistema .NET antes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8"/>
            <a:ext cx="12264887" cy="44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4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59291BD-B146-4981-B280-49BFAE82A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1F11B0B9-7A57-49DB-9F89-7530D0FD3EC4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2572</TotalTime>
  <Words>1323</Words>
  <Application>Microsoft Office PowerPoint</Application>
  <PresentationFormat>Custom</PresentationFormat>
  <Paragraphs>301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PowerPoint Presentation</vt:lpstr>
      <vt:lpstr>.NET Core 1.0 y ASP.NET Core 1.0</vt:lpstr>
      <vt:lpstr>PowerPoint Presentation</vt:lpstr>
      <vt:lpstr>Agenda</vt:lpstr>
      <vt:lpstr>Luis Ruiz Pavón</vt:lpstr>
      <vt:lpstr>PowerPoint Presentation</vt:lpstr>
      <vt:lpstr>Naming is hard!</vt:lpstr>
      <vt:lpstr>Pero, ¿Que motivó realmente este cambio?</vt:lpstr>
      <vt:lpstr>Ecosistema .NET antes</vt:lpstr>
      <vt:lpstr>Ecosistema .NET después</vt:lpstr>
      <vt:lpstr>Entonces, ¿Qué es .NET Core 1.0?</vt:lpstr>
      <vt:lpstr>.NET Core 1.0</vt:lpstr>
      <vt:lpstr>.NET Core Framework (CoreFX)</vt:lpstr>
      <vt:lpstr>.NET Core CLR (CoreCLR)</vt:lpstr>
      <vt:lpstr>.NET Core Runtime (CoreRT)</vt:lpstr>
      <vt:lpstr>.NET Core Runtime (CoreRT)</vt:lpstr>
      <vt:lpstr>.NET Core Runtime (CoreRT)</vt:lpstr>
      <vt:lpstr>.NET Core Runtime (CoreRT)</vt:lpstr>
      <vt:lpstr>.NET Core Runtime (CoreRT)</vt:lpstr>
      <vt:lpstr>.NET Core CLI</vt:lpstr>
      <vt:lpstr>.NET Core CLI – Anatomía de un comando</vt:lpstr>
      <vt:lpstr>Mapeo de comandos de DNX a dotnet </vt:lpstr>
      <vt:lpstr>.NET Core CLI - ¿Cómo empezar?</vt:lpstr>
      <vt:lpstr>Talk is cheap …show me the code! </vt:lpstr>
      <vt:lpstr>.NET Core CLI – User Secrets</vt:lpstr>
      <vt:lpstr>Talk is cheap …show me the code! </vt:lpstr>
      <vt:lpstr>.NET Platform Standard</vt:lpstr>
      <vt:lpstr>.NET Platform Standard</vt:lpstr>
      <vt:lpstr>.NET Platform Standard</vt:lpstr>
      <vt:lpstr>Migrar a .NET Core 1.0</vt:lpstr>
      <vt:lpstr>Talk is cheap …show me the code! </vt:lpstr>
      <vt:lpstr>ASP.NET Core 1.0</vt:lpstr>
      <vt:lpstr>Cambios en los proyectos ASP.NET Core 1.0</vt:lpstr>
      <vt:lpstr>Kestrel HTTP Server</vt:lpstr>
      <vt:lpstr>Kestrel HTTP Server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Luis Ruiz Pavón</cp:lastModifiedBy>
  <cp:revision>203</cp:revision>
  <dcterms:created xsi:type="dcterms:W3CDTF">2015-04-07T19:39:07Z</dcterms:created>
  <dcterms:modified xsi:type="dcterms:W3CDTF">2016-02-23T15:02:07Z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